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9" r:id="rId2"/>
    <p:sldId id="261" r:id="rId3"/>
    <p:sldId id="262" r:id="rId4"/>
    <p:sldId id="263" r:id="rId5"/>
    <p:sldId id="260" r:id="rId6"/>
    <p:sldId id="264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60AEF2-EDCC-4E51-8722-BB59559BA312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2A84A-8255-431D-B970-7713725A5C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Na volná místa přesuňte pole s pojmy nebo je možno slova z nabídky dopsat.</a:t>
            </a:r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787454-6648-48B8-9472-CD7F8EB1BAFF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BDE23-5F98-4F08-97CA-5FEF16664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7A3E-9670-4536-AB32-7E119E870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1DC8-703A-4114-9024-E816AE72A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BA7E-3897-4F0A-8AE7-08546B2463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C4D-ADF3-4F27-9997-61007485C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A839-CEEB-48BF-ABF7-437522D87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9389C-A222-43B1-B6C2-79249F735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76ED-DAF7-42C1-80C7-AFCE0C0356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246BA-E99B-44C1-BDE0-9218EA918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32B6-F6DE-4868-A23A-2362F175F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2011/2012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FF4A4-FFBF-4F0B-AF51-2569BD2C20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E8511C-20F6-4AD8-8663-B5572C8E4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1.xml"/><Relationship Id="rId7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>
            <a:hlinkClick r:id="rId3" action="ppaction://hlinksldjump"/>
          </p:cNvPr>
          <p:cNvSpPr/>
          <p:nvPr/>
        </p:nvSpPr>
        <p:spPr>
          <a:xfrm>
            <a:off x="1547813" y="201613"/>
            <a:ext cx="5976937" cy="6477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Přiřaď správně osvojené pojmy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729413" y="2224088"/>
            <a:ext cx="2068512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POLÁRNÍ PÁS</a:t>
            </a:r>
            <a:endParaRPr lang="cs-CZ" sz="2400" b="1" dirty="0"/>
          </a:p>
        </p:txBody>
      </p:sp>
      <p:cxnSp>
        <p:nvCxnSpPr>
          <p:cNvPr id="21" name="Přímá spojnice 20"/>
          <p:cNvCxnSpPr/>
          <p:nvPr/>
        </p:nvCxnSpPr>
        <p:spPr>
          <a:xfrm>
            <a:off x="2846388" y="1992313"/>
            <a:ext cx="0" cy="2921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781300" y="5453063"/>
            <a:ext cx="0" cy="2095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17413" name="Skupina 1048"/>
          <p:cNvGrpSpPr>
            <a:grpSpLocks/>
          </p:cNvGrpSpPr>
          <p:nvPr/>
        </p:nvGrpSpPr>
        <p:grpSpPr bwMode="auto">
          <a:xfrm>
            <a:off x="569913" y="1958975"/>
            <a:ext cx="4483100" cy="3863975"/>
            <a:chOff x="539552" y="1844824"/>
            <a:chExt cx="5256584" cy="4242433"/>
          </a:xfrm>
        </p:grpSpPr>
        <p:pic>
          <p:nvPicPr>
            <p:cNvPr id="17426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85046" y="2041795"/>
              <a:ext cx="4600575" cy="3619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29" name="Přímá spojnice se šipkou 1028"/>
            <p:cNvCxnSpPr/>
            <p:nvPr/>
          </p:nvCxnSpPr>
          <p:spPr>
            <a:xfrm flipH="1">
              <a:off x="3981274" y="1844824"/>
              <a:ext cx="662657" cy="4270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1" name="Přímá spojnice se šipkou 1030"/>
            <p:cNvCxnSpPr/>
            <p:nvPr/>
          </p:nvCxnSpPr>
          <p:spPr>
            <a:xfrm flipH="1">
              <a:off x="4535970" y="2271857"/>
              <a:ext cx="845074" cy="3642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3" name="Přímá spojnice se šipkou 1032"/>
            <p:cNvCxnSpPr/>
            <p:nvPr/>
          </p:nvCxnSpPr>
          <p:spPr>
            <a:xfrm flipH="1">
              <a:off x="4958508" y="3068402"/>
              <a:ext cx="727805" cy="1446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5" name="Přímá spojnice se šipkou 1034"/>
            <p:cNvCxnSpPr/>
            <p:nvPr/>
          </p:nvCxnSpPr>
          <p:spPr>
            <a:xfrm flipH="1">
              <a:off x="4958508" y="4082821"/>
              <a:ext cx="8376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7" name="Přímá spojnice se šipkou 1036"/>
            <p:cNvCxnSpPr/>
            <p:nvPr/>
          </p:nvCxnSpPr>
          <p:spPr>
            <a:xfrm flipH="1" flipV="1">
              <a:off x="4859853" y="4652778"/>
              <a:ext cx="826460" cy="21613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9" name="Přímá spojnice se šipkou 1038"/>
            <p:cNvCxnSpPr/>
            <p:nvPr/>
          </p:nvCxnSpPr>
          <p:spPr>
            <a:xfrm flipH="1" flipV="1">
              <a:off x="4535970" y="5156501"/>
              <a:ext cx="971649" cy="3137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2" name="Přímá spojnice se šipkou 1041"/>
            <p:cNvCxnSpPr/>
            <p:nvPr/>
          </p:nvCxnSpPr>
          <p:spPr>
            <a:xfrm flipH="1" flipV="1">
              <a:off x="3819333" y="5470239"/>
              <a:ext cx="824598" cy="61701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4" name="Přímá spojnice se šipkou 1043"/>
            <p:cNvCxnSpPr/>
            <p:nvPr/>
          </p:nvCxnSpPr>
          <p:spPr>
            <a:xfrm>
              <a:off x="2555444" y="1844824"/>
              <a:ext cx="647766" cy="3102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6" name="Přímá spojnice se šipkou 1045"/>
            <p:cNvCxnSpPr/>
            <p:nvPr/>
          </p:nvCxnSpPr>
          <p:spPr>
            <a:xfrm flipV="1">
              <a:off x="2345107" y="5661968"/>
              <a:ext cx="787370" cy="2701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8" name="Přímá spojnice se šipkou 1047"/>
            <p:cNvCxnSpPr/>
            <p:nvPr/>
          </p:nvCxnSpPr>
          <p:spPr>
            <a:xfrm>
              <a:off x="539552" y="3357738"/>
              <a:ext cx="772479" cy="4932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7023100" y="1652588"/>
            <a:ext cx="1785938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MÍRNÝ PÁS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23100" y="3389313"/>
            <a:ext cx="1754188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MÍRNÝ PÁS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62663" y="4937125"/>
            <a:ext cx="2701925" cy="460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SUBTROPICKÝ PÁS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77025" y="5494338"/>
            <a:ext cx="2087563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TROPICKÝ PÁS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227763" y="6118225"/>
            <a:ext cx="2592387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SUBTROPICKÝ PÁS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24650" y="2825750"/>
            <a:ext cx="2066925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POLÁRNÍ PÁS</a:t>
            </a: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807200" y="1074738"/>
            <a:ext cx="1984375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SEVERNÍ PÓL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24750" y="4422775"/>
            <a:ext cx="1243013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ROVNÍK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381875" y="3892550"/>
            <a:ext cx="1409700" cy="460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JIŽNÍ PÓL</a:t>
            </a:r>
            <a:endParaRPr lang="cs-CZ" sz="2400" b="1" dirty="0"/>
          </a:p>
        </p:txBody>
      </p:sp>
      <p:sp>
        <p:nvSpPr>
          <p:cNvPr id="1050" name="Zástupný symbol pro datum 104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1051" name="Zástupný symbol pro zápatí 10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1052" name="Zástupný symbol pro číslo snímku 10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2320D-FC61-4DC4-BE27-71D3160E1B99}" type="slidenum">
              <a:rPr lang="cs-CZ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ovéPole 1"/>
          <p:cNvSpPr txBox="1">
            <a:spLocks noChangeArrowheads="1"/>
          </p:cNvSpPr>
          <p:nvPr/>
        </p:nvSpPr>
        <p:spPr bwMode="auto">
          <a:xfrm>
            <a:off x="501650" y="1125538"/>
            <a:ext cx="8247063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latin typeface="Calibri" pitchFamily="34" charset="0"/>
              </a:rPr>
              <a:t>………..</a:t>
            </a:r>
            <a:r>
              <a:rPr lang="cs-CZ" sz="2000">
                <a:latin typeface="Calibri" pitchFamily="34" charset="0"/>
              </a:rPr>
              <a:t> Země je nakloněná k rovině, ve které </a:t>
            </a:r>
            <a:r>
              <a:rPr lang="cs-CZ" sz="2000" i="1">
                <a:latin typeface="Calibri" pitchFamily="34" charset="0"/>
              </a:rPr>
              <a:t>……………</a:t>
            </a:r>
            <a:r>
              <a:rPr lang="cs-CZ" sz="2000">
                <a:latin typeface="Calibri" pitchFamily="34" charset="0"/>
              </a:rPr>
              <a:t> kolem </a:t>
            </a:r>
            <a:r>
              <a:rPr lang="cs-CZ" sz="2000" i="1">
                <a:latin typeface="Calibri" pitchFamily="34" charset="0"/>
              </a:rPr>
              <a:t>……………….</a:t>
            </a:r>
            <a:r>
              <a:rPr lang="cs-CZ" sz="2000">
                <a:latin typeface="Calibri" pitchFamily="34" charset="0"/>
              </a:rPr>
              <a:t> krouží.</a:t>
            </a:r>
          </a:p>
          <a:p>
            <a:r>
              <a:rPr lang="cs-CZ" sz="2000">
                <a:latin typeface="Calibri" pitchFamily="34" charset="0"/>
              </a:rPr>
              <a:t>Proto je ke Slunci vždy půl roku přikloněna severní nebo jižní </a:t>
            </a:r>
            <a:r>
              <a:rPr lang="cs-CZ" sz="2000" i="1">
                <a:latin typeface="Calibri" pitchFamily="34" charset="0"/>
              </a:rPr>
              <a:t>………………………..</a:t>
            </a:r>
            <a:r>
              <a:rPr lang="cs-CZ" sz="2000">
                <a:latin typeface="Calibri" pitchFamily="34" charset="0"/>
              </a:rPr>
              <a:t>.</a:t>
            </a:r>
          </a:p>
          <a:p>
            <a:r>
              <a:rPr lang="cs-CZ" sz="2000">
                <a:latin typeface="Calibri" pitchFamily="34" charset="0"/>
              </a:rPr>
              <a:t>Sluneční </a:t>
            </a:r>
            <a:r>
              <a:rPr lang="cs-CZ" sz="2000" i="1">
                <a:latin typeface="Calibri" pitchFamily="34" charset="0"/>
              </a:rPr>
              <a:t>……………………</a:t>
            </a:r>
            <a:r>
              <a:rPr lang="cs-CZ" sz="2000">
                <a:latin typeface="Calibri" pitchFamily="34" charset="0"/>
              </a:rPr>
              <a:t> dopadají během roku na Zemi pod různým úhlem, </a:t>
            </a:r>
          </a:p>
          <a:p>
            <a:r>
              <a:rPr lang="cs-CZ" sz="2000">
                <a:latin typeface="Calibri" pitchFamily="34" charset="0"/>
              </a:rPr>
              <a:t>s výjimkou</a:t>
            </a:r>
            <a:r>
              <a:rPr lang="cs-CZ" sz="2000" i="1">
                <a:latin typeface="Calibri" pitchFamily="34" charset="0"/>
              </a:rPr>
              <a:t> …………………..</a:t>
            </a:r>
            <a:r>
              <a:rPr lang="cs-CZ" sz="2000">
                <a:latin typeface="Calibri" pitchFamily="34" charset="0"/>
              </a:rPr>
              <a:t>, po nestejně dlouhou dobu. Proto na Zemi vznikly </a:t>
            </a:r>
          </a:p>
          <a:p>
            <a:r>
              <a:rPr lang="cs-CZ" sz="2000">
                <a:latin typeface="Calibri" pitchFamily="34" charset="0"/>
              </a:rPr>
              <a:t>různé </a:t>
            </a:r>
            <a:r>
              <a:rPr lang="cs-CZ" sz="2000" i="1">
                <a:latin typeface="Calibri" pitchFamily="34" charset="0"/>
              </a:rPr>
              <a:t>………………………………………..</a:t>
            </a:r>
            <a:r>
              <a:rPr lang="cs-CZ" sz="2000">
                <a:latin typeface="Calibri" pitchFamily="34" charset="0"/>
              </a:rPr>
              <a:t>.</a:t>
            </a:r>
          </a:p>
          <a:p>
            <a:r>
              <a:rPr lang="cs-CZ" sz="2000">
                <a:latin typeface="Calibri" pitchFamily="34" charset="0"/>
              </a:rPr>
              <a:t>Neteplejším místem zeměkoule je oblast kolem rovníku – </a:t>
            </a:r>
            <a:r>
              <a:rPr lang="cs-CZ" sz="2000" i="1">
                <a:latin typeface="Calibri" pitchFamily="34" charset="0"/>
              </a:rPr>
              <a:t>………………………….</a:t>
            </a:r>
            <a:r>
              <a:rPr lang="cs-CZ" sz="2000">
                <a:latin typeface="Calibri" pitchFamily="34" charset="0"/>
              </a:rPr>
              <a:t>.</a:t>
            </a:r>
          </a:p>
          <a:p>
            <a:r>
              <a:rPr lang="cs-CZ" sz="2000">
                <a:latin typeface="Calibri" pitchFamily="34" charset="0"/>
              </a:rPr>
              <a:t>Na sever a jih od tropického pásu leží </a:t>
            </a:r>
            <a:r>
              <a:rPr lang="cs-CZ" sz="2000" i="1">
                <a:latin typeface="Calibri" pitchFamily="34" charset="0"/>
              </a:rPr>
              <a:t>……………………………………</a:t>
            </a:r>
            <a:r>
              <a:rPr lang="cs-CZ" sz="2000">
                <a:latin typeface="Calibri" pitchFamily="34" charset="0"/>
              </a:rPr>
              <a:t>. Jsou zde horká </a:t>
            </a:r>
          </a:p>
          <a:p>
            <a:r>
              <a:rPr lang="cs-CZ" sz="2000">
                <a:latin typeface="Calibri" pitchFamily="34" charset="0"/>
              </a:rPr>
              <a:t>suchá léta a teplé vlhké zimy.</a:t>
            </a:r>
          </a:p>
          <a:p>
            <a:r>
              <a:rPr lang="cs-CZ" sz="2000">
                <a:latin typeface="Calibri" pitchFamily="34" charset="0"/>
              </a:rPr>
              <a:t>Čtyři roční období se střídají  v </a:t>
            </a:r>
            <a:r>
              <a:rPr lang="cs-CZ" sz="2000" i="1">
                <a:latin typeface="Calibri" pitchFamily="34" charset="0"/>
              </a:rPr>
              <a:t>………………………………………</a:t>
            </a:r>
            <a:r>
              <a:rPr lang="cs-CZ" sz="2000">
                <a:latin typeface="Calibri" pitchFamily="34" charset="0"/>
              </a:rPr>
              <a:t>.</a:t>
            </a:r>
          </a:p>
          <a:p>
            <a:r>
              <a:rPr lang="cs-CZ" sz="2000">
                <a:latin typeface="Calibri" pitchFamily="34" charset="0"/>
              </a:rPr>
              <a:t>Nejchladnější oblasti se rozkládají kolem severního  a jižního pólu.</a:t>
            </a:r>
          </a:p>
          <a:p>
            <a:r>
              <a:rPr lang="cs-CZ" sz="2000">
                <a:latin typeface="Calibri" pitchFamily="34" charset="0"/>
              </a:rPr>
              <a:t>Jsou to </a:t>
            </a:r>
            <a:r>
              <a:rPr lang="cs-CZ" sz="2000" i="1">
                <a:latin typeface="Calibri" pitchFamily="34" charset="0"/>
              </a:rPr>
              <a:t>………………………………………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3" name="Zaoblený obdélník 2">
            <a:hlinkClick r:id="rId3" action="ppaction://hlinksldjump"/>
          </p:cNvPr>
          <p:cNvSpPr/>
          <p:nvPr/>
        </p:nvSpPr>
        <p:spPr>
          <a:xfrm>
            <a:off x="2051050" y="404813"/>
            <a:ext cx="4968875" cy="5032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Doplň text slovy z nabídky</a:t>
            </a:r>
            <a:endParaRPr lang="cs-CZ" sz="2400" b="1" dirty="0"/>
          </a:p>
        </p:txBody>
      </p:sp>
      <p:sp>
        <p:nvSpPr>
          <p:cNvPr id="18435" name="TextovéPole 3"/>
          <p:cNvSpPr txBox="1">
            <a:spLocks noChangeArrowheads="1"/>
          </p:cNvSpPr>
          <p:nvPr/>
        </p:nvSpPr>
        <p:spPr bwMode="auto">
          <a:xfrm>
            <a:off x="592138" y="5045075"/>
            <a:ext cx="582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Osa</a:t>
            </a:r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7880350" y="5468938"/>
            <a:ext cx="774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Země</a:t>
            </a:r>
          </a:p>
        </p:txBody>
      </p:sp>
      <p:sp>
        <p:nvSpPr>
          <p:cNvPr id="18437" name="TextovéPole 5"/>
          <p:cNvSpPr txBox="1">
            <a:spLocks noChangeArrowheads="1"/>
          </p:cNvSpPr>
          <p:nvPr/>
        </p:nvSpPr>
        <p:spPr bwMode="auto">
          <a:xfrm>
            <a:off x="7667625" y="5981700"/>
            <a:ext cx="850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Slunce</a:t>
            </a:r>
          </a:p>
        </p:txBody>
      </p:sp>
      <p:sp>
        <p:nvSpPr>
          <p:cNvPr id="18438" name="TextovéPole 6"/>
          <p:cNvSpPr txBox="1">
            <a:spLocks noChangeArrowheads="1"/>
          </p:cNvSpPr>
          <p:nvPr/>
        </p:nvSpPr>
        <p:spPr bwMode="auto">
          <a:xfrm>
            <a:off x="5410200" y="5534025"/>
            <a:ext cx="1190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polokoule</a:t>
            </a:r>
          </a:p>
        </p:txBody>
      </p:sp>
      <p:sp>
        <p:nvSpPr>
          <p:cNvPr id="18439" name="TextovéPole 7"/>
          <p:cNvSpPr txBox="1">
            <a:spLocks noChangeArrowheads="1"/>
          </p:cNvSpPr>
          <p:nvPr/>
        </p:nvSpPr>
        <p:spPr bwMode="auto">
          <a:xfrm>
            <a:off x="588963" y="5534025"/>
            <a:ext cx="998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paprsky</a:t>
            </a:r>
          </a:p>
        </p:txBody>
      </p:sp>
      <p:sp>
        <p:nvSpPr>
          <p:cNvPr id="18440" name="TextovéPole 8"/>
          <p:cNvSpPr txBox="1">
            <a:spLocks noChangeArrowheads="1"/>
          </p:cNvSpPr>
          <p:nvPr/>
        </p:nvSpPr>
        <p:spPr bwMode="auto">
          <a:xfrm>
            <a:off x="5410200" y="5989638"/>
            <a:ext cx="950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rovníku</a:t>
            </a:r>
          </a:p>
        </p:txBody>
      </p:sp>
      <p:sp>
        <p:nvSpPr>
          <p:cNvPr id="18441" name="TextovéPole 9"/>
          <p:cNvSpPr txBox="1">
            <a:spLocks noChangeArrowheads="1"/>
          </p:cNvSpPr>
          <p:nvPr/>
        </p:nvSpPr>
        <p:spPr bwMode="auto">
          <a:xfrm>
            <a:off x="5410200" y="5002213"/>
            <a:ext cx="1747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podnebné pásy</a:t>
            </a:r>
          </a:p>
        </p:txBody>
      </p:sp>
      <p:sp>
        <p:nvSpPr>
          <p:cNvPr id="18442" name="TextovéPole 10"/>
          <p:cNvSpPr txBox="1">
            <a:spLocks noChangeArrowheads="1"/>
          </p:cNvSpPr>
          <p:nvPr/>
        </p:nvSpPr>
        <p:spPr bwMode="auto">
          <a:xfrm>
            <a:off x="2963863" y="5468938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tropický pás</a:t>
            </a:r>
          </a:p>
        </p:txBody>
      </p:sp>
      <p:sp>
        <p:nvSpPr>
          <p:cNvPr id="18443" name="TextovéPole 11"/>
          <p:cNvSpPr txBox="1">
            <a:spLocks noChangeArrowheads="1"/>
          </p:cNvSpPr>
          <p:nvPr/>
        </p:nvSpPr>
        <p:spPr bwMode="auto">
          <a:xfrm>
            <a:off x="592138" y="5989638"/>
            <a:ext cx="1911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pásy subtropické</a:t>
            </a:r>
          </a:p>
        </p:txBody>
      </p:sp>
      <p:sp>
        <p:nvSpPr>
          <p:cNvPr id="18444" name="TextovéPole 14"/>
          <p:cNvSpPr txBox="1">
            <a:spLocks noChangeArrowheads="1"/>
          </p:cNvSpPr>
          <p:nvPr/>
        </p:nvSpPr>
        <p:spPr bwMode="auto">
          <a:xfrm>
            <a:off x="2963863" y="5981700"/>
            <a:ext cx="179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mírných pásech</a:t>
            </a:r>
          </a:p>
        </p:txBody>
      </p:sp>
      <p:sp>
        <p:nvSpPr>
          <p:cNvPr id="18445" name="TextovéPole 15"/>
          <p:cNvSpPr txBox="1">
            <a:spLocks noChangeArrowheads="1"/>
          </p:cNvSpPr>
          <p:nvPr/>
        </p:nvSpPr>
        <p:spPr bwMode="auto">
          <a:xfrm>
            <a:off x="2963863" y="4918075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>
                <a:solidFill>
                  <a:srgbClr val="FF0000"/>
                </a:solidFill>
                <a:latin typeface="Calibri" pitchFamily="34" charset="0"/>
              </a:rPr>
              <a:t>polární pásy</a:t>
            </a:r>
          </a:p>
        </p:txBody>
      </p:sp>
      <p:sp>
        <p:nvSpPr>
          <p:cNvPr id="18" name="Zástupný symbol pro datum 1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594AA-5A6F-4003-9F79-34704FEBFFB1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8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1162050"/>
            <a:ext cx="136207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aoblený obdélník 1">
            <a:hlinkClick r:id="rId4" action="ppaction://hlinksldjump"/>
          </p:cNvPr>
          <p:cNvSpPr/>
          <p:nvPr/>
        </p:nvSpPr>
        <p:spPr>
          <a:xfrm>
            <a:off x="827088" y="301625"/>
            <a:ext cx="7489825" cy="7921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Charakterizuj počasí a podnebí roztříděním charakteristik a pojmů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4850" y="1616075"/>
            <a:ext cx="1292225" cy="5238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tx1"/>
                </a:solidFill>
              </a:rPr>
              <a:t>POČASÍ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95963" y="1616075"/>
            <a:ext cx="1554162" cy="5238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tx1"/>
                </a:solidFill>
              </a:rPr>
              <a:t>PODNEBÍ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86425" y="6029325"/>
            <a:ext cx="2997200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okamžitý stav ovzduší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5263" y="5095875"/>
            <a:ext cx="3419475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stále se opakující průběh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počasí v určité oblasti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2300" y="6026150"/>
            <a:ext cx="1106488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teplota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51600" y="5465763"/>
            <a:ext cx="2257425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vlhkost vzduchu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5400" y="4378325"/>
            <a:ext cx="2308225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směr a síla větru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27325" y="4538663"/>
            <a:ext cx="1776413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sluneční svit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43450" y="4927600"/>
            <a:ext cx="3940175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vzdálenost krajiny od rovníku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05000" y="6026150"/>
            <a:ext cx="3652838" cy="461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vzdálenost krajiny od moře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735388" y="5465763"/>
            <a:ext cx="2424112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nadmořská výška</a:t>
            </a:r>
            <a:endParaRPr lang="cs-CZ" sz="2400" b="1" dirty="0"/>
          </a:p>
        </p:txBody>
      </p:sp>
      <p:pic>
        <p:nvPicPr>
          <p:cNvPr id="20494" name="Picture 4" descr="C:\Users\VrtelkovaH\AppData\Local\Microsoft\Windows\Temporary Internet Files\Content.IE5\R72C0G05\MC900303521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52813" y="1214438"/>
            <a:ext cx="8382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6" descr="C:\Users\VrtelkovaH\AppData\Local\Microsoft\Windows\Temporary Internet Files\Content.IE5\DE4CGPLA\MC900440405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29100" y="1093788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7" descr="C:\Users\VrtelkovaH\AppData\Local\Microsoft\Windows\Temporary Internet Files\Content.IE5\Q5H1SYG6\MC900413624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83525" y="1027113"/>
            <a:ext cx="865188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ástupný symbol pro datum 1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3A1CE-6E09-49E7-A1FE-1448FAB881A5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bdélník 1"/>
          <p:cNvSpPr>
            <a:spLocks noChangeArrowheads="1"/>
          </p:cNvSpPr>
          <p:nvPr/>
        </p:nvSpPr>
        <p:spPr bwMode="auto">
          <a:xfrm>
            <a:off x="1979613" y="1765300"/>
            <a:ext cx="20161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- po obou stranách </a:t>
            </a:r>
          </a:p>
          <a:p>
            <a:r>
              <a:rPr lang="cs-CZ">
                <a:latin typeface="Calibri" pitchFamily="34" charset="0"/>
              </a:rPr>
              <a:t>rovníku</a:t>
            </a:r>
          </a:p>
          <a:p>
            <a:r>
              <a:rPr lang="cs-CZ">
                <a:latin typeface="Calibri" pitchFamily="34" charset="0"/>
              </a:rPr>
              <a:t>- vysoké teploty</a:t>
            </a:r>
          </a:p>
          <a:p>
            <a:r>
              <a:rPr lang="cs-CZ">
                <a:latin typeface="Calibri" pitchFamily="34" charset="0"/>
              </a:rPr>
              <a:t>- den a noc stejně </a:t>
            </a:r>
          </a:p>
          <a:p>
            <a:r>
              <a:rPr lang="cs-CZ">
                <a:latin typeface="Calibri" pitchFamily="34" charset="0"/>
              </a:rPr>
              <a:t>dlouhé celý rok</a:t>
            </a: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1136650" y="260350"/>
            <a:ext cx="6838950" cy="5349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Dokážeš charakterizovat podnebné pásy?</a:t>
            </a:r>
            <a:endParaRPr lang="cs-CZ" sz="2400" b="1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79513" y="1124744"/>
          <a:ext cx="8712967" cy="55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728191"/>
                <a:gridCol w="1656185"/>
                <a:gridCol w="1656184"/>
                <a:gridCol w="1872207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NÁZEV</a:t>
                      </a:r>
                    </a:p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OBLASTI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11526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CHARAKTE-RISTIKA </a:t>
                      </a:r>
                    </a:p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OBLASTI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10384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TYPY</a:t>
                      </a:r>
                    </a:p>
                    <a:p>
                      <a:pPr algn="ctr"/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KRAJINY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112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ROSTLINY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ŽIVOČICHOVÉ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Zástupný symbol pro datum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D1647-23BF-4579-AC48-795A4D10A948}" type="slidenum">
              <a:rPr lang="cs-CZ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" y="427038"/>
            <a:ext cx="41275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 b="22708"/>
          <a:stretch>
            <a:fillRect/>
          </a:stretch>
        </p:blipFill>
        <p:spPr bwMode="auto">
          <a:xfrm>
            <a:off x="4572000" y="427038"/>
            <a:ext cx="4103688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91050" y="3716338"/>
            <a:ext cx="360045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datum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28DD0-1B71-4524-894E-4A1B51F4CEB2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22535" name="TextovéPole 4"/>
          <p:cNvSpPr txBox="1">
            <a:spLocks noChangeArrowheads="1"/>
          </p:cNvSpPr>
          <p:nvPr/>
        </p:nvSpPr>
        <p:spPr bwMode="auto">
          <a:xfrm>
            <a:off x="468313" y="427038"/>
            <a:ext cx="612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Str.3</a:t>
            </a:r>
          </a:p>
        </p:txBody>
      </p:sp>
      <p:sp>
        <p:nvSpPr>
          <p:cNvPr id="22536" name="TextovéPole 5"/>
          <p:cNvSpPr txBox="1">
            <a:spLocks noChangeArrowheads="1"/>
          </p:cNvSpPr>
          <p:nvPr/>
        </p:nvSpPr>
        <p:spPr bwMode="auto">
          <a:xfrm>
            <a:off x="4591050" y="611188"/>
            <a:ext cx="612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Str.4</a:t>
            </a:r>
          </a:p>
        </p:txBody>
      </p:sp>
      <p:sp>
        <p:nvSpPr>
          <p:cNvPr id="22537" name="TextovéPole 6"/>
          <p:cNvSpPr txBox="1">
            <a:spLocks noChangeArrowheads="1"/>
          </p:cNvSpPr>
          <p:nvPr/>
        </p:nvSpPr>
        <p:spPr bwMode="auto">
          <a:xfrm>
            <a:off x="4591050" y="3522663"/>
            <a:ext cx="666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Str.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2011/2012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Člověk a jeho svět - Přírodověda 5.ročník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8CB42-F298-4109-ABFC-A042247A12FE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739775" y="358775"/>
            <a:ext cx="830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Tropický </a:t>
            </a:r>
          </a:p>
          <a:p>
            <a:r>
              <a:rPr lang="cs-CZ" sz="1400">
                <a:latin typeface="Calibri" pitchFamily="34" charset="0"/>
              </a:rPr>
              <a:t>pás</a:t>
            </a:r>
          </a:p>
        </p:txBody>
      </p:sp>
      <p:sp>
        <p:nvSpPr>
          <p:cNvPr id="23557" name="TextovéPole 5"/>
          <p:cNvSpPr txBox="1">
            <a:spLocks noChangeArrowheads="1"/>
          </p:cNvSpPr>
          <p:nvPr/>
        </p:nvSpPr>
        <p:spPr bwMode="auto">
          <a:xfrm>
            <a:off x="2528888" y="296863"/>
            <a:ext cx="12938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Subtropické</a:t>
            </a:r>
          </a:p>
          <a:p>
            <a:r>
              <a:rPr lang="cs-CZ">
                <a:latin typeface="Calibri" pitchFamily="34" charset="0"/>
              </a:rPr>
              <a:t>pásy</a:t>
            </a:r>
          </a:p>
        </p:txBody>
      </p:sp>
      <p:sp>
        <p:nvSpPr>
          <p:cNvPr id="23558" name="TextovéPole 6"/>
          <p:cNvSpPr txBox="1">
            <a:spLocks noChangeArrowheads="1"/>
          </p:cNvSpPr>
          <p:nvPr/>
        </p:nvSpPr>
        <p:spPr bwMode="auto">
          <a:xfrm>
            <a:off x="5070475" y="309563"/>
            <a:ext cx="750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Mírné</a:t>
            </a:r>
          </a:p>
          <a:p>
            <a:r>
              <a:rPr lang="cs-CZ">
                <a:latin typeface="Calibri" pitchFamily="34" charset="0"/>
              </a:rPr>
              <a:t>pásy</a:t>
            </a:r>
          </a:p>
        </p:txBody>
      </p:sp>
      <p:sp>
        <p:nvSpPr>
          <p:cNvPr id="23559" name="TextovéPole 7"/>
          <p:cNvSpPr txBox="1">
            <a:spLocks noChangeArrowheads="1"/>
          </p:cNvSpPr>
          <p:nvPr/>
        </p:nvSpPr>
        <p:spPr bwMode="auto">
          <a:xfrm>
            <a:off x="6969125" y="296863"/>
            <a:ext cx="847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Polární</a:t>
            </a:r>
          </a:p>
          <a:p>
            <a:r>
              <a:rPr lang="cs-CZ">
                <a:latin typeface="Calibri" pitchFamily="34" charset="0"/>
              </a:rPr>
              <a:t>pásy</a:t>
            </a:r>
          </a:p>
        </p:txBody>
      </p:sp>
      <p:sp>
        <p:nvSpPr>
          <p:cNvPr id="23560" name="TextovéPole 8"/>
          <p:cNvSpPr txBox="1">
            <a:spLocks noChangeArrowheads="1"/>
          </p:cNvSpPr>
          <p:nvPr/>
        </p:nvSpPr>
        <p:spPr bwMode="auto">
          <a:xfrm>
            <a:off x="163513" y="955675"/>
            <a:ext cx="2024062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-rozkládá se po obou </a:t>
            </a:r>
          </a:p>
          <a:p>
            <a:r>
              <a:rPr lang="cs-CZ" sz="1400">
                <a:latin typeface="Calibri" pitchFamily="34" charset="0"/>
              </a:rPr>
              <a:t>stranách rovníku</a:t>
            </a:r>
          </a:p>
          <a:p>
            <a:r>
              <a:rPr lang="cs-CZ" sz="1400">
                <a:latin typeface="Calibri" pitchFamily="34" charset="0"/>
              </a:rPr>
              <a:t>-oblast s vysokými </a:t>
            </a:r>
          </a:p>
          <a:p>
            <a:r>
              <a:rPr lang="cs-CZ" sz="1400">
                <a:latin typeface="Calibri" pitchFamily="34" charset="0"/>
              </a:rPr>
              <a:t>teplotami</a:t>
            </a:r>
          </a:p>
          <a:p>
            <a:r>
              <a:rPr lang="cs-CZ" sz="1400">
                <a:latin typeface="Calibri" pitchFamily="34" charset="0"/>
              </a:rPr>
              <a:t>-den a noc stejně dlouhé </a:t>
            </a:r>
          </a:p>
          <a:p>
            <a:r>
              <a:rPr lang="cs-CZ" sz="1400">
                <a:latin typeface="Calibri" pitchFamily="34" charset="0"/>
              </a:rPr>
              <a:t>celý rok</a:t>
            </a:r>
          </a:p>
        </p:txBody>
      </p:sp>
      <p:sp>
        <p:nvSpPr>
          <p:cNvPr id="23561" name="TextovéPole 9"/>
          <p:cNvSpPr txBox="1">
            <a:spLocks noChangeArrowheads="1"/>
          </p:cNvSpPr>
          <p:nvPr/>
        </p:nvSpPr>
        <p:spPr bwMode="auto">
          <a:xfrm>
            <a:off x="177800" y="2924175"/>
            <a:ext cx="17843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tropický deštný prales</a:t>
            </a:r>
          </a:p>
          <a:p>
            <a:r>
              <a:rPr lang="cs-CZ" sz="1400">
                <a:latin typeface="Calibri" pitchFamily="34" charset="0"/>
              </a:rPr>
              <a:t>savana</a:t>
            </a:r>
          </a:p>
          <a:p>
            <a:r>
              <a:rPr lang="cs-CZ" sz="1400">
                <a:latin typeface="Calibri" pitchFamily="34" charset="0"/>
              </a:rPr>
              <a:t>poušť</a:t>
            </a:r>
          </a:p>
        </p:txBody>
      </p:sp>
      <p:sp>
        <p:nvSpPr>
          <p:cNvPr id="23562" name="TextovéPole 10"/>
          <p:cNvSpPr txBox="1">
            <a:spLocks noChangeArrowheads="1"/>
          </p:cNvSpPr>
          <p:nvPr/>
        </p:nvSpPr>
        <p:spPr bwMode="auto">
          <a:xfrm>
            <a:off x="206375" y="5157788"/>
            <a:ext cx="108585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Gorila</a:t>
            </a:r>
          </a:p>
          <a:p>
            <a:r>
              <a:rPr lang="cs-CZ" sz="1400">
                <a:latin typeface="Calibri" pitchFamily="34" charset="0"/>
              </a:rPr>
              <a:t>Krokodýl</a:t>
            </a:r>
          </a:p>
          <a:p>
            <a:r>
              <a:rPr lang="cs-CZ" sz="1400">
                <a:latin typeface="Calibri" pitchFamily="34" charset="0"/>
              </a:rPr>
              <a:t>Antilopy</a:t>
            </a:r>
          </a:p>
          <a:p>
            <a:r>
              <a:rPr lang="cs-CZ" sz="1400">
                <a:latin typeface="Calibri" pitchFamily="34" charset="0"/>
              </a:rPr>
              <a:t>žirafy,</a:t>
            </a:r>
          </a:p>
          <a:p>
            <a:r>
              <a:rPr lang="cs-CZ" sz="1400">
                <a:latin typeface="Calibri" pitchFamily="34" charset="0"/>
              </a:rPr>
              <a:t>Velbloudi…..</a:t>
            </a:r>
          </a:p>
        </p:txBody>
      </p:sp>
      <p:sp>
        <p:nvSpPr>
          <p:cNvPr id="23563" name="TextovéPole 11"/>
          <p:cNvSpPr txBox="1">
            <a:spLocks noChangeArrowheads="1"/>
          </p:cNvSpPr>
          <p:nvPr/>
        </p:nvSpPr>
        <p:spPr bwMode="auto">
          <a:xfrm>
            <a:off x="206375" y="3913188"/>
            <a:ext cx="892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Kaktusy</a:t>
            </a:r>
          </a:p>
          <a:p>
            <a:r>
              <a:rPr lang="cs-CZ" sz="1400">
                <a:latin typeface="Calibri" pitchFamily="34" charset="0"/>
              </a:rPr>
              <a:t>Palmy</a:t>
            </a:r>
          </a:p>
          <a:p>
            <a:r>
              <a:rPr lang="cs-CZ" sz="1400">
                <a:latin typeface="Calibri" pitchFamily="34" charset="0"/>
              </a:rPr>
              <a:t>Orchideje</a:t>
            </a:r>
          </a:p>
          <a:p>
            <a:r>
              <a:rPr lang="cs-CZ" sz="1400">
                <a:latin typeface="Calibri" pitchFamily="34" charset="0"/>
              </a:rPr>
              <a:t>traviny</a:t>
            </a:r>
          </a:p>
        </p:txBody>
      </p:sp>
      <p:sp>
        <p:nvSpPr>
          <p:cNvPr id="23564" name="TextovéPole 12"/>
          <p:cNvSpPr txBox="1">
            <a:spLocks noChangeArrowheads="1"/>
          </p:cNvSpPr>
          <p:nvPr/>
        </p:nvSpPr>
        <p:spPr bwMode="auto">
          <a:xfrm>
            <a:off x="2295525" y="955675"/>
            <a:ext cx="21717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-přechod mezi tropickým</a:t>
            </a:r>
          </a:p>
          <a:p>
            <a:r>
              <a:rPr lang="cs-CZ" sz="1400">
                <a:latin typeface="Calibri" pitchFamily="34" charset="0"/>
              </a:rPr>
              <a:t>a mírným pásem</a:t>
            </a:r>
          </a:p>
          <a:p>
            <a:r>
              <a:rPr lang="cs-CZ" sz="1400">
                <a:latin typeface="Calibri" pitchFamily="34" charset="0"/>
              </a:rPr>
              <a:t>-mezi dnem a nocí jsou jen </a:t>
            </a:r>
          </a:p>
          <a:p>
            <a:r>
              <a:rPr lang="cs-CZ" sz="1400">
                <a:latin typeface="Calibri" pitchFamily="34" charset="0"/>
              </a:rPr>
              <a:t>mírné rozdíly teplot</a:t>
            </a:r>
          </a:p>
          <a:p>
            <a:r>
              <a:rPr lang="cs-CZ" sz="1400">
                <a:latin typeface="Calibri" pitchFamily="34" charset="0"/>
              </a:rPr>
              <a:t>-zima je v těchto oblastech </a:t>
            </a:r>
          </a:p>
          <a:p>
            <a:r>
              <a:rPr lang="cs-CZ" sz="1400">
                <a:latin typeface="Calibri" pitchFamily="34" charset="0"/>
              </a:rPr>
              <a:t>krátká, léta jsou dlouhá </a:t>
            </a:r>
          </a:p>
          <a:p>
            <a:r>
              <a:rPr lang="cs-CZ" sz="1400">
                <a:latin typeface="Calibri" pitchFamily="34" charset="0"/>
              </a:rPr>
              <a:t>velmi teplá a suchá</a:t>
            </a:r>
          </a:p>
        </p:txBody>
      </p:sp>
      <p:sp>
        <p:nvSpPr>
          <p:cNvPr id="23565" name="TextovéPole 13"/>
          <p:cNvSpPr txBox="1">
            <a:spLocks noChangeArrowheads="1"/>
          </p:cNvSpPr>
          <p:nvPr/>
        </p:nvSpPr>
        <p:spPr bwMode="auto">
          <a:xfrm>
            <a:off x="2443163" y="3889375"/>
            <a:ext cx="9302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Cedry</a:t>
            </a:r>
          </a:p>
          <a:p>
            <a:r>
              <a:rPr lang="cs-CZ" sz="1400">
                <a:latin typeface="Calibri" pitchFamily="34" charset="0"/>
              </a:rPr>
              <a:t>Cypřiše</a:t>
            </a:r>
          </a:p>
          <a:p>
            <a:r>
              <a:rPr lang="cs-CZ" sz="1400">
                <a:latin typeface="Calibri" pitchFamily="34" charset="0"/>
              </a:rPr>
              <a:t>Levandule</a:t>
            </a:r>
          </a:p>
          <a:p>
            <a:r>
              <a:rPr lang="cs-CZ" sz="1400">
                <a:latin typeface="Calibri" pitchFamily="34" charset="0"/>
              </a:rPr>
              <a:t>citrusy</a:t>
            </a:r>
          </a:p>
        </p:txBody>
      </p:sp>
      <p:sp>
        <p:nvSpPr>
          <p:cNvPr id="23566" name="TextovéPole 14"/>
          <p:cNvSpPr txBox="1">
            <a:spLocks noChangeArrowheads="1"/>
          </p:cNvSpPr>
          <p:nvPr/>
        </p:nvSpPr>
        <p:spPr bwMode="auto">
          <a:xfrm>
            <a:off x="2390775" y="5178425"/>
            <a:ext cx="7604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Daňci</a:t>
            </a:r>
          </a:p>
          <a:p>
            <a:r>
              <a:rPr lang="cs-CZ" sz="1400">
                <a:latin typeface="Calibri" pitchFamily="34" charset="0"/>
              </a:rPr>
              <a:t>Mufloni</a:t>
            </a:r>
          </a:p>
          <a:p>
            <a:r>
              <a:rPr lang="cs-CZ" sz="1400">
                <a:latin typeface="Calibri" pitchFamily="34" charset="0"/>
              </a:rPr>
              <a:t>Kozy</a:t>
            </a:r>
          </a:p>
          <a:p>
            <a:r>
              <a:rPr lang="cs-CZ" sz="1400">
                <a:latin typeface="Calibri" pitchFamily="34" charset="0"/>
              </a:rPr>
              <a:t>šakali</a:t>
            </a:r>
          </a:p>
        </p:txBody>
      </p:sp>
      <p:sp>
        <p:nvSpPr>
          <p:cNvPr id="23567" name="TextovéPole 15"/>
          <p:cNvSpPr txBox="1">
            <a:spLocks noChangeArrowheads="1"/>
          </p:cNvSpPr>
          <p:nvPr/>
        </p:nvSpPr>
        <p:spPr bwMode="auto">
          <a:xfrm>
            <a:off x="4467225" y="914400"/>
            <a:ext cx="20415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-pouze v mírném pásu se </a:t>
            </a:r>
          </a:p>
          <a:p>
            <a:r>
              <a:rPr lang="cs-CZ" sz="1400">
                <a:latin typeface="Calibri" pitchFamily="34" charset="0"/>
              </a:rPr>
              <a:t>střídají čtyři roční období</a:t>
            </a:r>
          </a:p>
          <a:p>
            <a:r>
              <a:rPr lang="cs-CZ" sz="1400">
                <a:latin typeface="Calibri" pitchFamily="34" charset="0"/>
              </a:rPr>
              <a:t>-podnebí se mění se </a:t>
            </a:r>
          </a:p>
          <a:p>
            <a:r>
              <a:rPr lang="cs-CZ" sz="1400">
                <a:latin typeface="Calibri" pitchFamily="34" charset="0"/>
              </a:rPr>
              <a:t>vzdáleností od moře:</a:t>
            </a:r>
          </a:p>
          <a:p>
            <a:r>
              <a:rPr lang="cs-CZ" sz="1400">
                <a:latin typeface="Calibri" pitchFamily="34" charset="0"/>
              </a:rPr>
              <a:t>   - vnitrozemské </a:t>
            </a:r>
          </a:p>
          <a:p>
            <a:r>
              <a:rPr lang="cs-CZ" sz="1400">
                <a:latin typeface="Calibri" pitchFamily="34" charset="0"/>
              </a:rPr>
              <a:t>- přímořské </a:t>
            </a:r>
          </a:p>
          <a:p>
            <a:r>
              <a:rPr lang="cs-CZ" sz="1400">
                <a:latin typeface="Calibri" pitchFamily="34" charset="0"/>
              </a:rPr>
              <a:t>- proměnlivé </a:t>
            </a:r>
          </a:p>
          <a:p>
            <a:r>
              <a:rPr lang="cs-CZ" sz="1400">
                <a:latin typeface="Calibri" pitchFamily="34" charset="0"/>
              </a:rPr>
              <a:t>-tři hlavní rostlinná </a:t>
            </a:r>
          </a:p>
          <a:p>
            <a:r>
              <a:rPr lang="cs-CZ" sz="1400">
                <a:latin typeface="Calibri" pitchFamily="34" charset="0"/>
              </a:rPr>
              <a:t>společenstva: </a:t>
            </a:r>
          </a:p>
          <a:p>
            <a:r>
              <a:rPr lang="cs-CZ" sz="1400">
                <a:latin typeface="Calibri" pitchFamily="34" charset="0"/>
              </a:rPr>
              <a:t>-jehličnaté lesy</a:t>
            </a:r>
          </a:p>
          <a:p>
            <a:r>
              <a:rPr lang="cs-CZ" sz="1400">
                <a:latin typeface="Calibri" pitchFamily="34" charset="0"/>
              </a:rPr>
              <a:t>-smíšené  a listnaté lesy</a:t>
            </a:r>
          </a:p>
          <a:p>
            <a:r>
              <a:rPr lang="cs-CZ" sz="1400">
                <a:latin typeface="Calibri" pitchFamily="34" charset="0"/>
              </a:rPr>
              <a:t>-stepy</a:t>
            </a:r>
          </a:p>
        </p:txBody>
      </p:sp>
      <p:sp>
        <p:nvSpPr>
          <p:cNvPr id="23568" name="TextovéPole 16"/>
          <p:cNvSpPr txBox="1">
            <a:spLocks noChangeArrowheads="1"/>
          </p:cNvSpPr>
          <p:nvPr/>
        </p:nvSpPr>
        <p:spPr bwMode="auto">
          <a:xfrm>
            <a:off x="5037138" y="3790950"/>
            <a:ext cx="8191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Smrky</a:t>
            </a:r>
          </a:p>
          <a:p>
            <a:r>
              <a:rPr lang="cs-CZ" sz="1400">
                <a:latin typeface="Calibri" pitchFamily="34" charset="0"/>
              </a:rPr>
              <a:t>Borovice</a:t>
            </a:r>
          </a:p>
          <a:p>
            <a:r>
              <a:rPr lang="cs-CZ" sz="1400">
                <a:latin typeface="Calibri" pitchFamily="34" charset="0"/>
              </a:rPr>
              <a:t>Duby</a:t>
            </a:r>
          </a:p>
          <a:p>
            <a:r>
              <a:rPr lang="cs-CZ" sz="1400">
                <a:latin typeface="Calibri" pitchFamily="34" charset="0"/>
              </a:rPr>
              <a:t>Buky…</a:t>
            </a:r>
          </a:p>
        </p:txBody>
      </p:sp>
      <p:sp>
        <p:nvSpPr>
          <p:cNvPr id="23569" name="TextovéPole 17"/>
          <p:cNvSpPr txBox="1">
            <a:spLocks noChangeArrowheads="1"/>
          </p:cNvSpPr>
          <p:nvPr/>
        </p:nvSpPr>
        <p:spPr bwMode="auto">
          <a:xfrm>
            <a:off x="5048250" y="4941888"/>
            <a:ext cx="7953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Srnec</a:t>
            </a:r>
          </a:p>
          <a:p>
            <a:r>
              <a:rPr lang="cs-CZ" sz="1400">
                <a:latin typeface="Calibri" pitchFamily="34" charset="0"/>
              </a:rPr>
              <a:t>Jelen</a:t>
            </a:r>
          </a:p>
          <a:p>
            <a:r>
              <a:rPr lang="cs-CZ" sz="1400">
                <a:latin typeface="Calibri" pitchFamily="34" charset="0"/>
              </a:rPr>
              <a:t>Vlk</a:t>
            </a:r>
          </a:p>
          <a:p>
            <a:r>
              <a:rPr lang="cs-CZ" sz="1400">
                <a:latin typeface="Calibri" pitchFamily="34" charset="0"/>
              </a:rPr>
              <a:t>Rys</a:t>
            </a:r>
          </a:p>
          <a:p>
            <a:r>
              <a:rPr lang="cs-CZ" sz="1400">
                <a:latin typeface="Calibri" pitchFamily="34" charset="0"/>
              </a:rPr>
              <a:t>Antilopy</a:t>
            </a:r>
          </a:p>
          <a:p>
            <a:r>
              <a:rPr lang="cs-CZ" sz="1400">
                <a:latin typeface="Calibri" pitchFamily="34" charset="0"/>
              </a:rPr>
              <a:t>bizoni</a:t>
            </a:r>
          </a:p>
        </p:txBody>
      </p:sp>
      <p:sp>
        <p:nvSpPr>
          <p:cNvPr id="23570" name="TextovéPole 18"/>
          <p:cNvSpPr txBox="1">
            <a:spLocks noChangeArrowheads="1"/>
          </p:cNvSpPr>
          <p:nvPr/>
        </p:nvSpPr>
        <p:spPr bwMode="auto">
          <a:xfrm>
            <a:off x="6508750" y="955675"/>
            <a:ext cx="23177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-velmi krátké léto</a:t>
            </a:r>
          </a:p>
          <a:p>
            <a:r>
              <a:rPr lang="cs-CZ" sz="1400">
                <a:latin typeface="Calibri" pitchFamily="34" charset="0"/>
              </a:rPr>
              <a:t>-dlouhá polární noc</a:t>
            </a:r>
          </a:p>
          <a:p>
            <a:r>
              <a:rPr lang="cs-CZ" sz="1400">
                <a:latin typeface="Calibri" pitchFamily="34" charset="0"/>
              </a:rPr>
              <a:t>-po většinu roku</a:t>
            </a:r>
          </a:p>
          <a:p>
            <a:r>
              <a:rPr lang="cs-CZ" sz="1400">
                <a:latin typeface="Calibri" pitchFamily="34" charset="0"/>
              </a:rPr>
              <a:t> zaledněné, sníh taje</a:t>
            </a:r>
          </a:p>
          <a:p>
            <a:r>
              <a:rPr lang="cs-CZ" sz="1400">
                <a:latin typeface="Calibri" pitchFamily="34" charset="0"/>
              </a:rPr>
              <a:t> jen za krátkého </a:t>
            </a:r>
          </a:p>
          <a:p>
            <a:r>
              <a:rPr lang="cs-CZ" sz="1400">
                <a:latin typeface="Calibri" pitchFamily="34" charset="0"/>
              </a:rPr>
              <a:t>polárního léta,</a:t>
            </a:r>
          </a:p>
          <a:p>
            <a:r>
              <a:rPr lang="cs-CZ" sz="1400">
                <a:latin typeface="Calibri" pitchFamily="34" charset="0"/>
              </a:rPr>
              <a:t> kdy slunce svítí celých 24h</a:t>
            </a:r>
          </a:p>
          <a:p>
            <a:r>
              <a:rPr lang="cs-CZ" sz="1400">
                <a:latin typeface="Calibri" pitchFamily="34" charset="0"/>
              </a:rPr>
              <a:t>-polární noc trvá půl roku</a:t>
            </a:r>
          </a:p>
          <a:p>
            <a:r>
              <a:rPr lang="cs-CZ" sz="1400">
                <a:latin typeface="Calibri" pitchFamily="34" charset="0"/>
              </a:rPr>
              <a:t>-severní polární pás = Arktida</a:t>
            </a:r>
          </a:p>
          <a:p>
            <a:r>
              <a:rPr lang="cs-CZ" sz="1400">
                <a:latin typeface="Calibri" pitchFamily="34" charset="0"/>
              </a:rPr>
              <a:t>-jižní polární pás = Antarktida</a:t>
            </a:r>
          </a:p>
          <a:p>
            <a:r>
              <a:rPr lang="cs-CZ" sz="1400">
                <a:latin typeface="Calibri" pitchFamily="34" charset="0"/>
              </a:rPr>
              <a:t>-rostlinné společenstvo </a:t>
            </a:r>
          </a:p>
          <a:p>
            <a:r>
              <a:rPr lang="cs-CZ" sz="1400">
                <a:latin typeface="Calibri" pitchFamily="34" charset="0"/>
              </a:rPr>
              <a:t>Arktidy se nazývá tundra</a:t>
            </a:r>
          </a:p>
        </p:txBody>
      </p:sp>
      <p:sp>
        <p:nvSpPr>
          <p:cNvPr id="23571" name="TextovéPole 19"/>
          <p:cNvSpPr txBox="1">
            <a:spLocks noChangeArrowheads="1"/>
          </p:cNvSpPr>
          <p:nvPr/>
        </p:nvSpPr>
        <p:spPr bwMode="auto">
          <a:xfrm>
            <a:off x="6659563" y="4005263"/>
            <a:ext cx="15859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Mechy</a:t>
            </a:r>
          </a:p>
          <a:p>
            <a:r>
              <a:rPr lang="cs-CZ">
                <a:latin typeface="Calibri" pitchFamily="34" charset="0"/>
              </a:rPr>
              <a:t>Lišejníky</a:t>
            </a:r>
          </a:p>
          <a:p>
            <a:r>
              <a:rPr lang="cs-CZ">
                <a:latin typeface="Calibri" pitchFamily="34" charset="0"/>
              </a:rPr>
              <a:t>Zakrslé dřeviny</a:t>
            </a:r>
          </a:p>
        </p:txBody>
      </p:sp>
      <p:sp>
        <p:nvSpPr>
          <p:cNvPr id="23572" name="TextovéPole 20"/>
          <p:cNvSpPr txBox="1">
            <a:spLocks noChangeArrowheads="1"/>
          </p:cNvSpPr>
          <p:nvPr/>
        </p:nvSpPr>
        <p:spPr bwMode="auto">
          <a:xfrm>
            <a:off x="6659563" y="5126038"/>
            <a:ext cx="1254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Sobi</a:t>
            </a:r>
          </a:p>
          <a:p>
            <a:r>
              <a:rPr lang="cs-CZ" sz="1400">
                <a:latin typeface="Calibri" pitchFamily="34" charset="0"/>
              </a:rPr>
              <a:t>Lední medvědi</a:t>
            </a:r>
          </a:p>
          <a:p>
            <a:r>
              <a:rPr lang="cs-CZ" sz="1400">
                <a:latin typeface="Calibri" pitchFamily="34" charset="0"/>
              </a:rPr>
              <a:t>Tučňáci</a:t>
            </a:r>
          </a:p>
          <a:p>
            <a:r>
              <a:rPr lang="cs-CZ" sz="1400">
                <a:latin typeface="Calibri" pitchFamily="34" charset="0"/>
              </a:rPr>
              <a:t>rypouši</a:t>
            </a: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3924300" y="5178425"/>
            <a:ext cx="863600" cy="698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415</Words>
  <Application>Microsoft Office PowerPoint</Application>
  <PresentationFormat>Předvádění na obrazovce (4:3)</PresentationFormat>
  <Paragraphs>159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Arial</vt:lpstr>
      <vt:lpstr>Motiv systému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Vrtělková Hana</dc:creator>
  <cp:lastModifiedBy>Uzivatel</cp:lastModifiedBy>
  <cp:revision>16</cp:revision>
  <dcterms:created xsi:type="dcterms:W3CDTF">2012-02-23T19:51:24Z</dcterms:created>
  <dcterms:modified xsi:type="dcterms:W3CDTF">2021-01-09T11:41:38Z</dcterms:modified>
</cp:coreProperties>
</file>