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9" r:id="rId2"/>
    <p:sldId id="261" r:id="rId3"/>
    <p:sldId id="262" r:id="rId4"/>
    <p:sldId id="263" r:id="rId5"/>
    <p:sldId id="260" r:id="rId6"/>
    <p:sldId id="264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1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F60AEF2-EDCC-4E51-8722-BB59559BA312}" type="datetimeFigureOut">
              <a:rPr lang="cs-CZ"/>
              <a:pPr>
                <a:defRPr/>
              </a:pPr>
              <a:t>9.1.2021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962A84A-8255-431D-B970-7713725A5C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smtClean="0"/>
              <a:t>Na volná místa přesuňte pole s pojmy nebo je možno slova z nabídky dopsat.</a:t>
            </a:r>
          </a:p>
        </p:txBody>
      </p:sp>
      <p:sp>
        <p:nvSpPr>
          <p:cNvPr id="1945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787454-6648-48B8-9472-CD7F8EB1BAFF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2011/2012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Člověk a jeho svět - Přírodověda 5.ročník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BDE23-5F98-4F08-97CA-5FEF166648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2011/2012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Člověk a jeho svět - Přírodověda 5.ročník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87A3E-9670-4536-AB32-7E119E8704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2011/2012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Člověk a jeho svět - Přírodověda 5.ročník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C1DC8-703A-4114-9024-E816AE72A9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2011/2012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Člověk a jeho svět - Přírodověda 5.ročník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4BA7E-3897-4F0A-8AE7-08546B2463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2011/2012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Člověk a jeho svět - Přírodověda 5.ročník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F7C4D-ADF3-4F27-9997-61007485C9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2011/2012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Člověk a jeho svět - Přírodověda 5.ročník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EA839-CEEB-48BF-ABF7-437522D877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2011/2012</a:t>
            </a: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Člověk a jeho svět - Přírodověda 5.ročník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9389C-A222-43B1-B6C2-79249F7358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2011/2012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Člověk a jeho svět - Přírodověda 5.ročník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B76ED-DAF7-42C1-80C7-AFCE0C0356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2011/2012</a:t>
            </a: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Člověk a jeho svět - Přírodověda 5.ročník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246BA-E99B-44C1-BDE0-9218EA9180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2011/2012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Člověk a jeho svět - Přírodověda 5.ročník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A32B6-F6DE-4868-A23A-2362F175F2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2011/2012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Člověk a jeho svět - Přírodověda 5.ročník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FF4A4-FFBF-4F0B-AF51-2569BD2C20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2011/2012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Člověk a jeho svět - Přírodověda 5.ročník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E8511C-20F6-4AD8-8663-B5572C8E41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wmf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" Target="slide1.xml"/><Relationship Id="rId7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slide" Target="slide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3" action="ppaction://hlinksldjump"/>
          </p:cNvPr>
          <p:cNvSpPr/>
          <p:nvPr/>
        </p:nvSpPr>
        <p:spPr>
          <a:xfrm>
            <a:off x="1547813" y="201613"/>
            <a:ext cx="5976937" cy="6477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/>
              <a:t>Přiřaď správně osvojené pojmy</a:t>
            </a:r>
            <a:endParaRPr lang="cs-CZ" sz="24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729413" y="2224088"/>
            <a:ext cx="2068512" cy="461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/>
              <a:t>POLÁRNÍ PÁS</a:t>
            </a:r>
            <a:endParaRPr lang="cs-CZ" sz="2400" b="1" dirty="0"/>
          </a:p>
        </p:txBody>
      </p:sp>
      <p:cxnSp>
        <p:nvCxnSpPr>
          <p:cNvPr id="21" name="Přímá spojnice 20"/>
          <p:cNvCxnSpPr/>
          <p:nvPr/>
        </p:nvCxnSpPr>
        <p:spPr>
          <a:xfrm>
            <a:off x="2846388" y="1992313"/>
            <a:ext cx="0" cy="2921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2781300" y="5453063"/>
            <a:ext cx="0" cy="20955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17413" name="Skupina 1048"/>
          <p:cNvGrpSpPr>
            <a:grpSpLocks/>
          </p:cNvGrpSpPr>
          <p:nvPr/>
        </p:nvGrpSpPr>
        <p:grpSpPr bwMode="auto">
          <a:xfrm>
            <a:off x="569913" y="1958975"/>
            <a:ext cx="4483100" cy="3863975"/>
            <a:chOff x="539552" y="1844824"/>
            <a:chExt cx="5256584" cy="4242433"/>
          </a:xfrm>
        </p:grpSpPr>
        <p:pic>
          <p:nvPicPr>
            <p:cNvPr id="17426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85046" y="2041795"/>
              <a:ext cx="4600575" cy="3619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029" name="Přímá spojnice se šipkou 1028"/>
            <p:cNvCxnSpPr/>
            <p:nvPr/>
          </p:nvCxnSpPr>
          <p:spPr>
            <a:xfrm flipH="1">
              <a:off x="3981274" y="1844824"/>
              <a:ext cx="662657" cy="42703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31" name="Přímá spojnice se šipkou 1030"/>
            <p:cNvCxnSpPr/>
            <p:nvPr/>
          </p:nvCxnSpPr>
          <p:spPr>
            <a:xfrm flipH="1">
              <a:off x="4535970" y="2271857"/>
              <a:ext cx="845074" cy="36428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33" name="Přímá spojnice se šipkou 1032"/>
            <p:cNvCxnSpPr/>
            <p:nvPr/>
          </p:nvCxnSpPr>
          <p:spPr>
            <a:xfrm flipH="1">
              <a:off x="4958508" y="3068402"/>
              <a:ext cx="727805" cy="14466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35" name="Přímá spojnice se šipkou 1034"/>
            <p:cNvCxnSpPr/>
            <p:nvPr/>
          </p:nvCxnSpPr>
          <p:spPr>
            <a:xfrm flipH="1">
              <a:off x="4958508" y="4082821"/>
              <a:ext cx="83762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37" name="Přímá spojnice se šipkou 1036"/>
            <p:cNvCxnSpPr/>
            <p:nvPr/>
          </p:nvCxnSpPr>
          <p:spPr>
            <a:xfrm flipH="1" flipV="1">
              <a:off x="4859853" y="4652778"/>
              <a:ext cx="826460" cy="21613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39" name="Přímá spojnice se šipkou 1038"/>
            <p:cNvCxnSpPr/>
            <p:nvPr/>
          </p:nvCxnSpPr>
          <p:spPr>
            <a:xfrm flipH="1" flipV="1">
              <a:off x="4535970" y="5156501"/>
              <a:ext cx="971649" cy="31373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42" name="Přímá spojnice se šipkou 1041"/>
            <p:cNvCxnSpPr/>
            <p:nvPr/>
          </p:nvCxnSpPr>
          <p:spPr>
            <a:xfrm flipH="1" flipV="1">
              <a:off x="3819333" y="5470239"/>
              <a:ext cx="824598" cy="61701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44" name="Přímá spojnice se šipkou 1043"/>
            <p:cNvCxnSpPr/>
            <p:nvPr/>
          </p:nvCxnSpPr>
          <p:spPr>
            <a:xfrm>
              <a:off x="2555444" y="1844824"/>
              <a:ext cx="647766" cy="31025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46" name="Přímá spojnice se šipkou 1045"/>
            <p:cNvCxnSpPr/>
            <p:nvPr/>
          </p:nvCxnSpPr>
          <p:spPr>
            <a:xfrm flipV="1">
              <a:off x="2345107" y="5661968"/>
              <a:ext cx="787370" cy="27016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48" name="Přímá spojnice se šipkou 1047"/>
            <p:cNvCxnSpPr/>
            <p:nvPr/>
          </p:nvCxnSpPr>
          <p:spPr>
            <a:xfrm>
              <a:off x="539552" y="3357738"/>
              <a:ext cx="772479" cy="4932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TextovéPole 10"/>
          <p:cNvSpPr txBox="1"/>
          <p:nvPr/>
        </p:nvSpPr>
        <p:spPr>
          <a:xfrm>
            <a:off x="7023100" y="1652588"/>
            <a:ext cx="1785938" cy="461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/>
              <a:t>MÍRNÝ PÁS</a:t>
            </a:r>
            <a:endParaRPr lang="cs-CZ" sz="24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7023100" y="3389313"/>
            <a:ext cx="1754188" cy="461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/>
              <a:t>MÍRNÝ PÁS</a:t>
            </a:r>
            <a:endParaRPr lang="cs-CZ" sz="24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062663" y="4937125"/>
            <a:ext cx="2701925" cy="4603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/>
              <a:t>SUBTROPICKÝ PÁS</a:t>
            </a:r>
            <a:endParaRPr lang="cs-CZ" sz="24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677025" y="5494338"/>
            <a:ext cx="2087563" cy="461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/>
              <a:t>TROPICKÝ PÁS</a:t>
            </a:r>
            <a:endParaRPr lang="cs-CZ" sz="2400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6227763" y="6118225"/>
            <a:ext cx="2592387" cy="4619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/>
              <a:t>SUBTROPICKÝ PÁS</a:t>
            </a:r>
            <a:endParaRPr lang="cs-CZ" sz="2400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724650" y="2825750"/>
            <a:ext cx="2066925" cy="4619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/>
              <a:t>POLÁRNÍ PÁS</a:t>
            </a:r>
            <a:endParaRPr lang="cs-CZ" sz="2400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6807200" y="1074738"/>
            <a:ext cx="1984375" cy="461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/>
              <a:t>SEVERNÍ PÓL</a:t>
            </a:r>
            <a:endParaRPr lang="cs-CZ" sz="2400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7524750" y="4422775"/>
            <a:ext cx="1243013" cy="4619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/>
              <a:t>ROVNÍK</a:t>
            </a:r>
            <a:endParaRPr lang="cs-CZ" sz="2400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7381875" y="3892550"/>
            <a:ext cx="1409700" cy="4603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/>
              <a:t>JIŽNÍ PÓL</a:t>
            </a:r>
            <a:endParaRPr lang="cs-CZ" sz="2400" b="1" dirty="0"/>
          </a:p>
        </p:txBody>
      </p:sp>
      <p:sp>
        <p:nvSpPr>
          <p:cNvPr id="1050" name="Zástupný symbol pro datum 104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2011/2012</a:t>
            </a:r>
            <a:endParaRPr lang="cs-CZ"/>
          </a:p>
        </p:txBody>
      </p:sp>
      <p:sp>
        <p:nvSpPr>
          <p:cNvPr id="1051" name="Zástupný symbol pro zápatí 105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Člověk a jeho svět - Přírodověda 5.ročník</a:t>
            </a:r>
            <a:endParaRPr lang="cs-CZ"/>
          </a:p>
        </p:txBody>
      </p:sp>
      <p:sp>
        <p:nvSpPr>
          <p:cNvPr id="1052" name="Zástupný symbol pro číslo snímku 10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2320D-FC61-4DC4-BE27-71D3160E1B99}" type="slidenum">
              <a:rPr lang="cs-CZ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ovéPole 1"/>
          <p:cNvSpPr txBox="1">
            <a:spLocks noChangeArrowheads="1"/>
          </p:cNvSpPr>
          <p:nvPr/>
        </p:nvSpPr>
        <p:spPr bwMode="auto">
          <a:xfrm>
            <a:off x="501650" y="1125538"/>
            <a:ext cx="8247063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i="1">
                <a:latin typeface="Calibri" pitchFamily="34" charset="0"/>
              </a:rPr>
              <a:t>………..</a:t>
            </a:r>
            <a:r>
              <a:rPr lang="cs-CZ" sz="2000">
                <a:latin typeface="Calibri" pitchFamily="34" charset="0"/>
              </a:rPr>
              <a:t> Země je nakloněná k rovině, ve které </a:t>
            </a:r>
            <a:r>
              <a:rPr lang="cs-CZ" sz="2000" i="1">
                <a:latin typeface="Calibri" pitchFamily="34" charset="0"/>
              </a:rPr>
              <a:t>……………</a:t>
            </a:r>
            <a:r>
              <a:rPr lang="cs-CZ" sz="2000">
                <a:latin typeface="Calibri" pitchFamily="34" charset="0"/>
              </a:rPr>
              <a:t> kolem </a:t>
            </a:r>
            <a:r>
              <a:rPr lang="cs-CZ" sz="2000" i="1">
                <a:latin typeface="Calibri" pitchFamily="34" charset="0"/>
              </a:rPr>
              <a:t>……………….</a:t>
            </a:r>
            <a:r>
              <a:rPr lang="cs-CZ" sz="2000">
                <a:latin typeface="Calibri" pitchFamily="34" charset="0"/>
              </a:rPr>
              <a:t> krouží.</a:t>
            </a:r>
          </a:p>
          <a:p>
            <a:r>
              <a:rPr lang="cs-CZ" sz="2000">
                <a:latin typeface="Calibri" pitchFamily="34" charset="0"/>
              </a:rPr>
              <a:t>Proto je ke Slunci vždy půl roku přikloněna severní nebo jižní </a:t>
            </a:r>
            <a:r>
              <a:rPr lang="cs-CZ" sz="2000" i="1">
                <a:latin typeface="Calibri" pitchFamily="34" charset="0"/>
              </a:rPr>
              <a:t>………………………..</a:t>
            </a:r>
            <a:r>
              <a:rPr lang="cs-CZ" sz="2000">
                <a:latin typeface="Calibri" pitchFamily="34" charset="0"/>
              </a:rPr>
              <a:t>.</a:t>
            </a:r>
          </a:p>
          <a:p>
            <a:r>
              <a:rPr lang="cs-CZ" sz="2000">
                <a:latin typeface="Calibri" pitchFamily="34" charset="0"/>
              </a:rPr>
              <a:t>Sluneční </a:t>
            </a:r>
            <a:r>
              <a:rPr lang="cs-CZ" sz="2000" i="1">
                <a:latin typeface="Calibri" pitchFamily="34" charset="0"/>
              </a:rPr>
              <a:t>……………………</a:t>
            </a:r>
            <a:r>
              <a:rPr lang="cs-CZ" sz="2000">
                <a:latin typeface="Calibri" pitchFamily="34" charset="0"/>
              </a:rPr>
              <a:t> dopadají během roku na Zemi pod různým úhlem, </a:t>
            </a:r>
          </a:p>
          <a:p>
            <a:r>
              <a:rPr lang="cs-CZ" sz="2000">
                <a:latin typeface="Calibri" pitchFamily="34" charset="0"/>
              </a:rPr>
              <a:t>s výjimkou</a:t>
            </a:r>
            <a:r>
              <a:rPr lang="cs-CZ" sz="2000" i="1">
                <a:latin typeface="Calibri" pitchFamily="34" charset="0"/>
              </a:rPr>
              <a:t> …………………..</a:t>
            </a:r>
            <a:r>
              <a:rPr lang="cs-CZ" sz="2000">
                <a:latin typeface="Calibri" pitchFamily="34" charset="0"/>
              </a:rPr>
              <a:t>, po nestejně dlouhou dobu. Proto na Zemi vznikly </a:t>
            </a:r>
          </a:p>
          <a:p>
            <a:r>
              <a:rPr lang="cs-CZ" sz="2000">
                <a:latin typeface="Calibri" pitchFamily="34" charset="0"/>
              </a:rPr>
              <a:t>různé </a:t>
            </a:r>
            <a:r>
              <a:rPr lang="cs-CZ" sz="2000" i="1">
                <a:latin typeface="Calibri" pitchFamily="34" charset="0"/>
              </a:rPr>
              <a:t>………………………………………..</a:t>
            </a:r>
            <a:r>
              <a:rPr lang="cs-CZ" sz="2000">
                <a:latin typeface="Calibri" pitchFamily="34" charset="0"/>
              </a:rPr>
              <a:t>.</a:t>
            </a:r>
          </a:p>
          <a:p>
            <a:r>
              <a:rPr lang="cs-CZ" sz="2000">
                <a:latin typeface="Calibri" pitchFamily="34" charset="0"/>
              </a:rPr>
              <a:t>Neteplejším místem zeměkoule je oblast kolem rovníku – </a:t>
            </a:r>
            <a:r>
              <a:rPr lang="cs-CZ" sz="2000" i="1">
                <a:latin typeface="Calibri" pitchFamily="34" charset="0"/>
              </a:rPr>
              <a:t>………………………….</a:t>
            </a:r>
            <a:r>
              <a:rPr lang="cs-CZ" sz="2000">
                <a:latin typeface="Calibri" pitchFamily="34" charset="0"/>
              </a:rPr>
              <a:t>.</a:t>
            </a:r>
          </a:p>
          <a:p>
            <a:r>
              <a:rPr lang="cs-CZ" sz="2000">
                <a:latin typeface="Calibri" pitchFamily="34" charset="0"/>
              </a:rPr>
              <a:t>Na sever a jih od tropického pásu leží </a:t>
            </a:r>
            <a:r>
              <a:rPr lang="cs-CZ" sz="2000" i="1">
                <a:latin typeface="Calibri" pitchFamily="34" charset="0"/>
              </a:rPr>
              <a:t>……………………………………</a:t>
            </a:r>
            <a:r>
              <a:rPr lang="cs-CZ" sz="2000">
                <a:latin typeface="Calibri" pitchFamily="34" charset="0"/>
              </a:rPr>
              <a:t>. Jsou zde horká </a:t>
            </a:r>
          </a:p>
          <a:p>
            <a:r>
              <a:rPr lang="cs-CZ" sz="2000">
                <a:latin typeface="Calibri" pitchFamily="34" charset="0"/>
              </a:rPr>
              <a:t>suchá léta a teplé vlhké zimy.</a:t>
            </a:r>
          </a:p>
          <a:p>
            <a:r>
              <a:rPr lang="cs-CZ" sz="2000">
                <a:latin typeface="Calibri" pitchFamily="34" charset="0"/>
              </a:rPr>
              <a:t>Čtyři roční období se střídají  v </a:t>
            </a:r>
            <a:r>
              <a:rPr lang="cs-CZ" sz="2000" i="1">
                <a:latin typeface="Calibri" pitchFamily="34" charset="0"/>
              </a:rPr>
              <a:t>………………………………………</a:t>
            </a:r>
            <a:r>
              <a:rPr lang="cs-CZ" sz="2000">
                <a:latin typeface="Calibri" pitchFamily="34" charset="0"/>
              </a:rPr>
              <a:t>.</a:t>
            </a:r>
          </a:p>
          <a:p>
            <a:r>
              <a:rPr lang="cs-CZ" sz="2000">
                <a:latin typeface="Calibri" pitchFamily="34" charset="0"/>
              </a:rPr>
              <a:t>Nejchladnější oblasti se rozkládají kolem severního  a jižního pólu.</a:t>
            </a:r>
          </a:p>
          <a:p>
            <a:r>
              <a:rPr lang="cs-CZ" sz="2000">
                <a:latin typeface="Calibri" pitchFamily="34" charset="0"/>
              </a:rPr>
              <a:t>Jsou to </a:t>
            </a:r>
            <a:r>
              <a:rPr lang="cs-CZ" sz="2000" i="1">
                <a:latin typeface="Calibri" pitchFamily="34" charset="0"/>
              </a:rPr>
              <a:t>………………………………………</a:t>
            </a:r>
            <a:endParaRPr lang="cs-CZ" sz="2000">
              <a:latin typeface="Calibri" pitchFamily="34" charset="0"/>
            </a:endParaRPr>
          </a:p>
        </p:txBody>
      </p:sp>
      <p:sp>
        <p:nvSpPr>
          <p:cNvPr id="3" name="Zaoblený obdélník 2">
            <a:hlinkClick r:id="rId3" action="ppaction://hlinksldjump"/>
          </p:cNvPr>
          <p:cNvSpPr/>
          <p:nvPr/>
        </p:nvSpPr>
        <p:spPr>
          <a:xfrm>
            <a:off x="2051050" y="404813"/>
            <a:ext cx="4968875" cy="50323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/>
              <a:t>Doplň text slovy z nabídky</a:t>
            </a:r>
            <a:endParaRPr lang="cs-CZ" sz="2400" b="1" dirty="0"/>
          </a:p>
        </p:txBody>
      </p:sp>
      <p:sp>
        <p:nvSpPr>
          <p:cNvPr id="18435" name="TextovéPole 3"/>
          <p:cNvSpPr txBox="1">
            <a:spLocks noChangeArrowheads="1"/>
          </p:cNvSpPr>
          <p:nvPr/>
        </p:nvSpPr>
        <p:spPr bwMode="auto">
          <a:xfrm>
            <a:off x="592138" y="5045075"/>
            <a:ext cx="5826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i="1">
                <a:solidFill>
                  <a:srgbClr val="FF0000"/>
                </a:solidFill>
                <a:latin typeface="Calibri" pitchFamily="34" charset="0"/>
              </a:rPr>
              <a:t>Osa</a:t>
            </a:r>
          </a:p>
        </p:txBody>
      </p:sp>
      <p:sp>
        <p:nvSpPr>
          <p:cNvPr id="18436" name="TextovéPole 4"/>
          <p:cNvSpPr txBox="1">
            <a:spLocks noChangeArrowheads="1"/>
          </p:cNvSpPr>
          <p:nvPr/>
        </p:nvSpPr>
        <p:spPr bwMode="auto">
          <a:xfrm>
            <a:off x="7880350" y="5468938"/>
            <a:ext cx="774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i="1">
                <a:solidFill>
                  <a:srgbClr val="FF0000"/>
                </a:solidFill>
                <a:latin typeface="Calibri" pitchFamily="34" charset="0"/>
              </a:rPr>
              <a:t>Země</a:t>
            </a:r>
          </a:p>
        </p:txBody>
      </p:sp>
      <p:sp>
        <p:nvSpPr>
          <p:cNvPr id="18437" name="TextovéPole 5"/>
          <p:cNvSpPr txBox="1">
            <a:spLocks noChangeArrowheads="1"/>
          </p:cNvSpPr>
          <p:nvPr/>
        </p:nvSpPr>
        <p:spPr bwMode="auto">
          <a:xfrm>
            <a:off x="7667625" y="5981700"/>
            <a:ext cx="850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i="1">
                <a:solidFill>
                  <a:srgbClr val="FF0000"/>
                </a:solidFill>
                <a:latin typeface="Calibri" pitchFamily="34" charset="0"/>
              </a:rPr>
              <a:t>Slunce</a:t>
            </a:r>
          </a:p>
        </p:txBody>
      </p:sp>
      <p:sp>
        <p:nvSpPr>
          <p:cNvPr id="18438" name="TextovéPole 6"/>
          <p:cNvSpPr txBox="1">
            <a:spLocks noChangeArrowheads="1"/>
          </p:cNvSpPr>
          <p:nvPr/>
        </p:nvSpPr>
        <p:spPr bwMode="auto">
          <a:xfrm>
            <a:off x="5410200" y="5534025"/>
            <a:ext cx="1190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i="1">
                <a:solidFill>
                  <a:srgbClr val="FF0000"/>
                </a:solidFill>
                <a:latin typeface="Calibri" pitchFamily="34" charset="0"/>
              </a:rPr>
              <a:t>polokoule</a:t>
            </a:r>
          </a:p>
        </p:txBody>
      </p:sp>
      <p:sp>
        <p:nvSpPr>
          <p:cNvPr id="18439" name="TextovéPole 7"/>
          <p:cNvSpPr txBox="1">
            <a:spLocks noChangeArrowheads="1"/>
          </p:cNvSpPr>
          <p:nvPr/>
        </p:nvSpPr>
        <p:spPr bwMode="auto">
          <a:xfrm>
            <a:off x="588963" y="5534025"/>
            <a:ext cx="9985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i="1">
                <a:solidFill>
                  <a:srgbClr val="FF0000"/>
                </a:solidFill>
                <a:latin typeface="Calibri" pitchFamily="34" charset="0"/>
              </a:rPr>
              <a:t>paprsky</a:t>
            </a:r>
          </a:p>
        </p:txBody>
      </p:sp>
      <p:sp>
        <p:nvSpPr>
          <p:cNvPr id="18440" name="TextovéPole 8"/>
          <p:cNvSpPr txBox="1">
            <a:spLocks noChangeArrowheads="1"/>
          </p:cNvSpPr>
          <p:nvPr/>
        </p:nvSpPr>
        <p:spPr bwMode="auto">
          <a:xfrm>
            <a:off x="5410200" y="5989638"/>
            <a:ext cx="950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i="1">
                <a:solidFill>
                  <a:srgbClr val="FF0000"/>
                </a:solidFill>
                <a:latin typeface="Calibri" pitchFamily="34" charset="0"/>
              </a:rPr>
              <a:t>rovníku</a:t>
            </a:r>
          </a:p>
        </p:txBody>
      </p:sp>
      <p:sp>
        <p:nvSpPr>
          <p:cNvPr id="18441" name="TextovéPole 9"/>
          <p:cNvSpPr txBox="1">
            <a:spLocks noChangeArrowheads="1"/>
          </p:cNvSpPr>
          <p:nvPr/>
        </p:nvSpPr>
        <p:spPr bwMode="auto">
          <a:xfrm>
            <a:off x="5410200" y="5002213"/>
            <a:ext cx="1747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i="1">
                <a:solidFill>
                  <a:srgbClr val="FF0000"/>
                </a:solidFill>
                <a:latin typeface="Calibri" pitchFamily="34" charset="0"/>
              </a:rPr>
              <a:t>podnebné pásy</a:t>
            </a:r>
          </a:p>
        </p:txBody>
      </p:sp>
      <p:sp>
        <p:nvSpPr>
          <p:cNvPr id="18442" name="TextovéPole 10"/>
          <p:cNvSpPr txBox="1">
            <a:spLocks noChangeArrowheads="1"/>
          </p:cNvSpPr>
          <p:nvPr/>
        </p:nvSpPr>
        <p:spPr bwMode="auto">
          <a:xfrm>
            <a:off x="2963863" y="5468938"/>
            <a:ext cx="1441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i="1">
                <a:solidFill>
                  <a:srgbClr val="FF0000"/>
                </a:solidFill>
                <a:latin typeface="Calibri" pitchFamily="34" charset="0"/>
              </a:rPr>
              <a:t>tropický pás</a:t>
            </a:r>
          </a:p>
        </p:txBody>
      </p:sp>
      <p:sp>
        <p:nvSpPr>
          <p:cNvPr id="18443" name="TextovéPole 11"/>
          <p:cNvSpPr txBox="1">
            <a:spLocks noChangeArrowheads="1"/>
          </p:cNvSpPr>
          <p:nvPr/>
        </p:nvSpPr>
        <p:spPr bwMode="auto">
          <a:xfrm>
            <a:off x="592138" y="5989638"/>
            <a:ext cx="1911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i="1">
                <a:solidFill>
                  <a:srgbClr val="FF0000"/>
                </a:solidFill>
                <a:latin typeface="Calibri" pitchFamily="34" charset="0"/>
              </a:rPr>
              <a:t>pásy subtropické</a:t>
            </a:r>
          </a:p>
        </p:txBody>
      </p:sp>
      <p:sp>
        <p:nvSpPr>
          <p:cNvPr id="18444" name="TextovéPole 14"/>
          <p:cNvSpPr txBox="1">
            <a:spLocks noChangeArrowheads="1"/>
          </p:cNvSpPr>
          <p:nvPr/>
        </p:nvSpPr>
        <p:spPr bwMode="auto">
          <a:xfrm>
            <a:off x="2963863" y="5981700"/>
            <a:ext cx="1797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i="1">
                <a:solidFill>
                  <a:srgbClr val="FF0000"/>
                </a:solidFill>
                <a:latin typeface="Calibri" pitchFamily="34" charset="0"/>
              </a:rPr>
              <a:t>mírných pásech</a:t>
            </a:r>
          </a:p>
        </p:txBody>
      </p:sp>
      <p:sp>
        <p:nvSpPr>
          <p:cNvPr id="18445" name="TextovéPole 15"/>
          <p:cNvSpPr txBox="1">
            <a:spLocks noChangeArrowheads="1"/>
          </p:cNvSpPr>
          <p:nvPr/>
        </p:nvSpPr>
        <p:spPr bwMode="auto">
          <a:xfrm>
            <a:off x="2963863" y="4918075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i="1">
                <a:solidFill>
                  <a:srgbClr val="FF0000"/>
                </a:solidFill>
                <a:latin typeface="Calibri" pitchFamily="34" charset="0"/>
              </a:rPr>
              <a:t>polární pásy</a:t>
            </a:r>
          </a:p>
        </p:txBody>
      </p:sp>
      <p:sp>
        <p:nvSpPr>
          <p:cNvPr id="18" name="Zástupný symbol pro datum 1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2011/2012</a:t>
            </a:r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Člověk a jeho svět - Přírodověda 5.ročník</a:t>
            </a:r>
            <a:endParaRPr lang="cs-CZ"/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594AA-5A6F-4003-9F79-34704FEBFFB1}" type="slidenum">
              <a:rPr lang="cs-CZ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8" descr="C:\Program Files (x86)\Microsoft Office\MEDIA\CAGCAT10\j029382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6713" y="1162050"/>
            <a:ext cx="1362075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Zaoblený obdélník 1">
            <a:hlinkClick r:id="rId4" action="ppaction://hlinksldjump"/>
          </p:cNvPr>
          <p:cNvSpPr/>
          <p:nvPr/>
        </p:nvSpPr>
        <p:spPr>
          <a:xfrm>
            <a:off x="827088" y="301625"/>
            <a:ext cx="7489825" cy="7921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/>
              <a:t>Charakterizuj počasí a podnebí roztříděním charakteristik a pojmů</a:t>
            </a:r>
            <a:endParaRPr lang="cs-CZ" sz="24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1974850" y="1616075"/>
            <a:ext cx="1292225" cy="52387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tx1"/>
                </a:solidFill>
              </a:rPr>
              <a:t>POČASÍ</a:t>
            </a:r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795963" y="1616075"/>
            <a:ext cx="1554162" cy="52387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tx1"/>
                </a:solidFill>
              </a:rPr>
              <a:t>PODNEBÍ</a:t>
            </a:r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686425" y="6029325"/>
            <a:ext cx="2997200" cy="4619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/>
              <a:t>okamžitý stav ovzduší</a:t>
            </a:r>
            <a:endParaRPr lang="cs-CZ" sz="24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195263" y="5095875"/>
            <a:ext cx="3419475" cy="8318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/>
              <a:t>stále se opakující průběh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/>
              <a:t>počasí v určité oblasti</a:t>
            </a:r>
            <a:endParaRPr lang="cs-CZ" sz="24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622300" y="6026150"/>
            <a:ext cx="1106488" cy="4619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/>
              <a:t>teplota</a:t>
            </a:r>
            <a:endParaRPr lang="cs-CZ" sz="24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6451600" y="5465763"/>
            <a:ext cx="2257425" cy="461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/>
              <a:t>vlhkost vzduchu</a:t>
            </a:r>
            <a:endParaRPr lang="cs-CZ" sz="24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375400" y="4378325"/>
            <a:ext cx="2308225" cy="4619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/>
              <a:t>směr a síla větru</a:t>
            </a:r>
            <a:endParaRPr lang="cs-CZ" sz="24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727325" y="4538663"/>
            <a:ext cx="1776413" cy="461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/>
              <a:t>sluneční svit</a:t>
            </a:r>
            <a:endParaRPr lang="cs-CZ" sz="24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743450" y="4927600"/>
            <a:ext cx="3940175" cy="4619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/>
              <a:t>vzdálenost krajiny od rovníku</a:t>
            </a:r>
            <a:endParaRPr lang="cs-CZ" sz="24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905000" y="6026150"/>
            <a:ext cx="3652838" cy="4619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/>
              <a:t>vzdálenost krajiny od moře</a:t>
            </a:r>
            <a:endParaRPr lang="cs-CZ" sz="2400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735388" y="5465763"/>
            <a:ext cx="2424112" cy="461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/>
              <a:t>nadmořská výška</a:t>
            </a:r>
            <a:endParaRPr lang="cs-CZ" sz="2400" b="1" dirty="0"/>
          </a:p>
        </p:txBody>
      </p:sp>
      <p:pic>
        <p:nvPicPr>
          <p:cNvPr id="20494" name="Picture 4" descr="C:\Users\VrtelkovaH\AppData\Local\Microsoft\Windows\Temporary Internet Files\Content.IE5\R72C0G05\MC900303521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52813" y="1214438"/>
            <a:ext cx="8382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5" name="Picture 6" descr="C:\Users\VrtelkovaH\AppData\Local\Microsoft\Windows\Temporary Internet Files\Content.IE5\DE4CGPLA\MC900440405[1]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29100" y="1093788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6" name="Picture 7" descr="C:\Users\VrtelkovaH\AppData\Local\Microsoft\Windows\Temporary Internet Files\Content.IE5\Q5H1SYG6\MC900413624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83525" y="1027113"/>
            <a:ext cx="865188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Zástupný symbol pro datum 1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2011/2012</a:t>
            </a:r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Člověk a jeho svět - Přírodověda 5.ročník</a:t>
            </a:r>
            <a:endParaRPr lang="cs-CZ"/>
          </a:p>
        </p:txBody>
      </p:sp>
      <p:sp>
        <p:nvSpPr>
          <p:cNvPr id="17" name="Zástupný symbol pro číslo snímku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E3A1CE-6E09-49E7-A1FE-1448FAB881A5}" type="slidenum">
              <a:rPr lang="cs-CZ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Obdélník 1"/>
          <p:cNvSpPr>
            <a:spLocks noChangeArrowheads="1"/>
          </p:cNvSpPr>
          <p:nvPr/>
        </p:nvSpPr>
        <p:spPr bwMode="auto">
          <a:xfrm>
            <a:off x="1979613" y="1765300"/>
            <a:ext cx="201612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- po obou stranách </a:t>
            </a:r>
          </a:p>
          <a:p>
            <a:r>
              <a:rPr lang="cs-CZ">
                <a:latin typeface="Calibri" pitchFamily="34" charset="0"/>
              </a:rPr>
              <a:t>rovníku</a:t>
            </a:r>
          </a:p>
          <a:p>
            <a:r>
              <a:rPr lang="cs-CZ">
                <a:latin typeface="Calibri" pitchFamily="34" charset="0"/>
              </a:rPr>
              <a:t>- vysoké teploty</a:t>
            </a:r>
          </a:p>
          <a:p>
            <a:r>
              <a:rPr lang="cs-CZ">
                <a:latin typeface="Calibri" pitchFamily="34" charset="0"/>
              </a:rPr>
              <a:t>- den a noc stejně </a:t>
            </a:r>
          </a:p>
          <a:p>
            <a:r>
              <a:rPr lang="cs-CZ">
                <a:latin typeface="Calibri" pitchFamily="34" charset="0"/>
              </a:rPr>
              <a:t>dlouhé celý rok</a:t>
            </a:r>
          </a:p>
        </p:txBody>
      </p:sp>
      <p:sp>
        <p:nvSpPr>
          <p:cNvPr id="11" name="Zaoblený obdélník 10">
            <a:hlinkClick r:id="rId3" action="ppaction://hlinksldjump"/>
          </p:cNvPr>
          <p:cNvSpPr/>
          <p:nvPr/>
        </p:nvSpPr>
        <p:spPr>
          <a:xfrm>
            <a:off x="1136650" y="260350"/>
            <a:ext cx="6838950" cy="5349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/>
              <a:t>Dokážeš charakterizovat podnebné pásy?</a:t>
            </a:r>
            <a:endParaRPr lang="cs-CZ" sz="2400" b="1" dirty="0"/>
          </a:p>
        </p:txBody>
      </p:sp>
      <p:graphicFrame>
        <p:nvGraphicFramePr>
          <p:cNvPr id="12" name="Tabulka 11"/>
          <p:cNvGraphicFramePr>
            <a:graphicFrameLocks noGrp="1"/>
          </p:cNvGraphicFramePr>
          <p:nvPr/>
        </p:nvGraphicFramePr>
        <p:xfrm>
          <a:off x="179513" y="1124744"/>
          <a:ext cx="8712967" cy="5531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728191"/>
                <a:gridCol w="1656185"/>
                <a:gridCol w="1656184"/>
                <a:gridCol w="1872207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NÁZEV</a:t>
                      </a:r>
                    </a:p>
                    <a:p>
                      <a:pPr algn="ctr"/>
                      <a:r>
                        <a:rPr lang="cs-CZ" sz="2000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OBLASTI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11526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CHARAKTE-RISTIKA </a:t>
                      </a:r>
                    </a:p>
                    <a:p>
                      <a:pPr algn="ctr"/>
                      <a:r>
                        <a:rPr lang="cs-CZ" sz="2000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OBLASTI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010384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TYPY</a:t>
                      </a:r>
                    </a:p>
                    <a:p>
                      <a:pPr algn="ctr"/>
                      <a:r>
                        <a:rPr lang="cs-CZ" sz="2000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KRAJINY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2112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ROSTLINY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440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ŽIVOČICHOVÉ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Zástupný symbol pro datum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2011/2012</a:t>
            </a:r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Člověk a jeho svět - Přírodověda 5.ročník</a:t>
            </a:r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9D1647-23BF-4579-AC48-795A4D10A948}" type="slidenum">
              <a:rPr lang="cs-CZ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5" y="427038"/>
            <a:ext cx="412750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3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/>
          <a:srcRect b="22708"/>
          <a:stretch>
            <a:fillRect/>
          </a:stretch>
        </p:blipFill>
        <p:spPr bwMode="auto">
          <a:xfrm>
            <a:off x="4572000" y="427038"/>
            <a:ext cx="4103688" cy="284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4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91050" y="3716338"/>
            <a:ext cx="3600450" cy="270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Zástupný symbol pro datum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2011/2012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Člověk a jeho svět - Přírodověda 5.ročník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E28DD0-1B71-4524-894E-4A1B51F4CEB2}" type="slidenum">
              <a:rPr lang="cs-CZ"/>
              <a:pPr>
                <a:defRPr/>
              </a:pPr>
              <a:t>5</a:t>
            </a:fld>
            <a:endParaRPr lang="cs-CZ"/>
          </a:p>
        </p:txBody>
      </p:sp>
      <p:sp>
        <p:nvSpPr>
          <p:cNvPr id="22535" name="TextovéPole 4"/>
          <p:cNvSpPr txBox="1">
            <a:spLocks noChangeArrowheads="1"/>
          </p:cNvSpPr>
          <p:nvPr/>
        </p:nvSpPr>
        <p:spPr bwMode="auto">
          <a:xfrm>
            <a:off x="468313" y="427038"/>
            <a:ext cx="6127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latin typeface="Calibri" pitchFamily="34" charset="0"/>
              </a:rPr>
              <a:t>Str.3</a:t>
            </a:r>
          </a:p>
        </p:txBody>
      </p:sp>
      <p:sp>
        <p:nvSpPr>
          <p:cNvPr id="22536" name="TextovéPole 5"/>
          <p:cNvSpPr txBox="1">
            <a:spLocks noChangeArrowheads="1"/>
          </p:cNvSpPr>
          <p:nvPr/>
        </p:nvSpPr>
        <p:spPr bwMode="auto">
          <a:xfrm>
            <a:off x="4591050" y="611188"/>
            <a:ext cx="6127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latin typeface="Calibri" pitchFamily="34" charset="0"/>
              </a:rPr>
              <a:t>Str.4</a:t>
            </a:r>
          </a:p>
        </p:txBody>
      </p:sp>
      <p:sp>
        <p:nvSpPr>
          <p:cNvPr id="22537" name="TextovéPole 6"/>
          <p:cNvSpPr txBox="1">
            <a:spLocks noChangeArrowheads="1"/>
          </p:cNvSpPr>
          <p:nvPr/>
        </p:nvSpPr>
        <p:spPr bwMode="auto">
          <a:xfrm>
            <a:off x="4591050" y="3522663"/>
            <a:ext cx="666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latin typeface="Calibri" pitchFamily="34" charset="0"/>
              </a:rPr>
              <a:t>Str.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2011/2012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Člověk a jeho svět - Přírodověda 5.ročník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8CB42-F298-4109-ABFC-A042247A12FE}" type="slidenum">
              <a:rPr lang="cs-CZ"/>
              <a:pPr>
                <a:defRPr/>
              </a:pPr>
              <a:t>6</a:t>
            </a:fld>
            <a:endParaRPr lang="cs-CZ"/>
          </a:p>
        </p:txBody>
      </p:sp>
      <p:sp>
        <p:nvSpPr>
          <p:cNvPr id="23556" name="TextovéPole 4"/>
          <p:cNvSpPr txBox="1">
            <a:spLocks noChangeArrowheads="1"/>
          </p:cNvSpPr>
          <p:nvPr/>
        </p:nvSpPr>
        <p:spPr bwMode="auto">
          <a:xfrm>
            <a:off x="739775" y="358775"/>
            <a:ext cx="8302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>
                <a:latin typeface="Calibri" pitchFamily="34" charset="0"/>
              </a:rPr>
              <a:t>Tropický </a:t>
            </a:r>
          </a:p>
          <a:p>
            <a:r>
              <a:rPr lang="cs-CZ" sz="1400">
                <a:latin typeface="Calibri" pitchFamily="34" charset="0"/>
              </a:rPr>
              <a:t>pás</a:t>
            </a:r>
          </a:p>
        </p:txBody>
      </p:sp>
      <p:sp>
        <p:nvSpPr>
          <p:cNvPr id="23557" name="TextovéPole 5"/>
          <p:cNvSpPr txBox="1">
            <a:spLocks noChangeArrowheads="1"/>
          </p:cNvSpPr>
          <p:nvPr/>
        </p:nvSpPr>
        <p:spPr bwMode="auto">
          <a:xfrm>
            <a:off x="2528888" y="296863"/>
            <a:ext cx="12938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Subtropické</a:t>
            </a:r>
          </a:p>
          <a:p>
            <a:r>
              <a:rPr lang="cs-CZ">
                <a:latin typeface="Calibri" pitchFamily="34" charset="0"/>
              </a:rPr>
              <a:t>pásy</a:t>
            </a:r>
          </a:p>
        </p:txBody>
      </p:sp>
      <p:sp>
        <p:nvSpPr>
          <p:cNvPr id="23558" name="TextovéPole 6"/>
          <p:cNvSpPr txBox="1">
            <a:spLocks noChangeArrowheads="1"/>
          </p:cNvSpPr>
          <p:nvPr/>
        </p:nvSpPr>
        <p:spPr bwMode="auto">
          <a:xfrm>
            <a:off x="5070475" y="309563"/>
            <a:ext cx="7508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Mírné</a:t>
            </a:r>
          </a:p>
          <a:p>
            <a:r>
              <a:rPr lang="cs-CZ">
                <a:latin typeface="Calibri" pitchFamily="34" charset="0"/>
              </a:rPr>
              <a:t>pásy</a:t>
            </a:r>
          </a:p>
        </p:txBody>
      </p:sp>
      <p:sp>
        <p:nvSpPr>
          <p:cNvPr id="23559" name="TextovéPole 7"/>
          <p:cNvSpPr txBox="1">
            <a:spLocks noChangeArrowheads="1"/>
          </p:cNvSpPr>
          <p:nvPr/>
        </p:nvSpPr>
        <p:spPr bwMode="auto">
          <a:xfrm>
            <a:off x="6969125" y="296863"/>
            <a:ext cx="8477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Polární</a:t>
            </a:r>
          </a:p>
          <a:p>
            <a:r>
              <a:rPr lang="cs-CZ">
                <a:latin typeface="Calibri" pitchFamily="34" charset="0"/>
              </a:rPr>
              <a:t>pásy</a:t>
            </a:r>
          </a:p>
        </p:txBody>
      </p:sp>
      <p:sp>
        <p:nvSpPr>
          <p:cNvPr id="23560" name="TextovéPole 8"/>
          <p:cNvSpPr txBox="1">
            <a:spLocks noChangeArrowheads="1"/>
          </p:cNvSpPr>
          <p:nvPr/>
        </p:nvSpPr>
        <p:spPr bwMode="auto">
          <a:xfrm>
            <a:off x="163513" y="955675"/>
            <a:ext cx="2024062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>
                <a:latin typeface="Calibri" pitchFamily="34" charset="0"/>
              </a:rPr>
              <a:t>-rozkládá se po obou </a:t>
            </a:r>
          </a:p>
          <a:p>
            <a:r>
              <a:rPr lang="cs-CZ" sz="1400">
                <a:latin typeface="Calibri" pitchFamily="34" charset="0"/>
              </a:rPr>
              <a:t>stranách rovníku</a:t>
            </a:r>
          </a:p>
          <a:p>
            <a:r>
              <a:rPr lang="cs-CZ" sz="1400">
                <a:latin typeface="Calibri" pitchFamily="34" charset="0"/>
              </a:rPr>
              <a:t>-oblast s vysokými </a:t>
            </a:r>
          </a:p>
          <a:p>
            <a:r>
              <a:rPr lang="cs-CZ" sz="1400">
                <a:latin typeface="Calibri" pitchFamily="34" charset="0"/>
              </a:rPr>
              <a:t>teplotami</a:t>
            </a:r>
          </a:p>
          <a:p>
            <a:r>
              <a:rPr lang="cs-CZ" sz="1400">
                <a:latin typeface="Calibri" pitchFamily="34" charset="0"/>
              </a:rPr>
              <a:t>-den a noc stejně dlouhé </a:t>
            </a:r>
          </a:p>
          <a:p>
            <a:r>
              <a:rPr lang="cs-CZ" sz="1400">
                <a:latin typeface="Calibri" pitchFamily="34" charset="0"/>
              </a:rPr>
              <a:t>celý rok</a:t>
            </a:r>
          </a:p>
        </p:txBody>
      </p:sp>
      <p:sp>
        <p:nvSpPr>
          <p:cNvPr id="23561" name="TextovéPole 9"/>
          <p:cNvSpPr txBox="1">
            <a:spLocks noChangeArrowheads="1"/>
          </p:cNvSpPr>
          <p:nvPr/>
        </p:nvSpPr>
        <p:spPr bwMode="auto">
          <a:xfrm>
            <a:off x="177800" y="2924175"/>
            <a:ext cx="178435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>
                <a:latin typeface="Calibri" pitchFamily="34" charset="0"/>
              </a:rPr>
              <a:t>tropický deštný prales</a:t>
            </a:r>
          </a:p>
          <a:p>
            <a:r>
              <a:rPr lang="cs-CZ" sz="1400">
                <a:latin typeface="Calibri" pitchFamily="34" charset="0"/>
              </a:rPr>
              <a:t>savana</a:t>
            </a:r>
          </a:p>
          <a:p>
            <a:r>
              <a:rPr lang="cs-CZ" sz="1400">
                <a:latin typeface="Calibri" pitchFamily="34" charset="0"/>
              </a:rPr>
              <a:t>poušť</a:t>
            </a:r>
          </a:p>
        </p:txBody>
      </p:sp>
      <p:sp>
        <p:nvSpPr>
          <p:cNvPr id="23562" name="TextovéPole 10"/>
          <p:cNvSpPr txBox="1">
            <a:spLocks noChangeArrowheads="1"/>
          </p:cNvSpPr>
          <p:nvPr/>
        </p:nvSpPr>
        <p:spPr bwMode="auto">
          <a:xfrm>
            <a:off x="206375" y="5157788"/>
            <a:ext cx="108585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>
                <a:latin typeface="Calibri" pitchFamily="34" charset="0"/>
              </a:rPr>
              <a:t>Gorila</a:t>
            </a:r>
          </a:p>
          <a:p>
            <a:r>
              <a:rPr lang="cs-CZ" sz="1400">
                <a:latin typeface="Calibri" pitchFamily="34" charset="0"/>
              </a:rPr>
              <a:t>Krokodýl</a:t>
            </a:r>
          </a:p>
          <a:p>
            <a:r>
              <a:rPr lang="cs-CZ" sz="1400">
                <a:latin typeface="Calibri" pitchFamily="34" charset="0"/>
              </a:rPr>
              <a:t>Antilopy</a:t>
            </a:r>
          </a:p>
          <a:p>
            <a:r>
              <a:rPr lang="cs-CZ" sz="1400">
                <a:latin typeface="Calibri" pitchFamily="34" charset="0"/>
              </a:rPr>
              <a:t>žirafy,</a:t>
            </a:r>
          </a:p>
          <a:p>
            <a:r>
              <a:rPr lang="cs-CZ" sz="1400">
                <a:latin typeface="Calibri" pitchFamily="34" charset="0"/>
              </a:rPr>
              <a:t>Velbloudi…..</a:t>
            </a:r>
          </a:p>
        </p:txBody>
      </p:sp>
      <p:sp>
        <p:nvSpPr>
          <p:cNvPr id="23563" name="TextovéPole 11"/>
          <p:cNvSpPr txBox="1">
            <a:spLocks noChangeArrowheads="1"/>
          </p:cNvSpPr>
          <p:nvPr/>
        </p:nvSpPr>
        <p:spPr bwMode="auto">
          <a:xfrm>
            <a:off x="206375" y="3913188"/>
            <a:ext cx="8921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>
                <a:latin typeface="Calibri" pitchFamily="34" charset="0"/>
              </a:rPr>
              <a:t>Kaktusy</a:t>
            </a:r>
          </a:p>
          <a:p>
            <a:r>
              <a:rPr lang="cs-CZ" sz="1400">
                <a:latin typeface="Calibri" pitchFamily="34" charset="0"/>
              </a:rPr>
              <a:t>Palmy</a:t>
            </a:r>
          </a:p>
          <a:p>
            <a:r>
              <a:rPr lang="cs-CZ" sz="1400">
                <a:latin typeface="Calibri" pitchFamily="34" charset="0"/>
              </a:rPr>
              <a:t>Orchideje</a:t>
            </a:r>
          </a:p>
          <a:p>
            <a:r>
              <a:rPr lang="cs-CZ" sz="1400">
                <a:latin typeface="Calibri" pitchFamily="34" charset="0"/>
              </a:rPr>
              <a:t>traviny</a:t>
            </a:r>
          </a:p>
        </p:txBody>
      </p:sp>
      <p:sp>
        <p:nvSpPr>
          <p:cNvPr id="23564" name="TextovéPole 12"/>
          <p:cNvSpPr txBox="1">
            <a:spLocks noChangeArrowheads="1"/>
          </p:cNvSpPr>
          <p:nvPr/>
        </p:nvSpPr>
        <p:spPr bwMode="auto">
          <a:xfrm>
            <a:off x="2295525" y="955675"/>
            <a:ext cx="2171700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>
                <a:latin typeface="Calibri" pitchFamily="34" charset="0"/>
              </a:rPr>
              <a:t>-přechod mezi tropickým</a:t>
            </a:r>
          </a:p>
          <a:p>
            <a:r>
              <a:rPr lang="cs-CZ" sz="1400">
                <a:latin typeface="Calibri" pitchFamily="34" charset="0"/>
              </a:rPr>
              <a:t>a mírným pásem</a:t>
            </a:r>
          </a:p>
          <a:p>
            <a:r>
              <a:rPr lang="cs-CZ" sz="1400">
                <a:latin typeface="Calibri" pitchFamily="34" charset="0"/>
              </a:rPr>
              <a:t>-mezi dnem a nocí jsou jen </a:t>
            </a:r>
          </a:p>
          <a:p>
            <a:r>
              <a:rPr lang="cs-CZ" sz="1400">
                <a:latin typeface="Calibri" pitchFamily="34" charset="0"/>
              </a:rPr>
              <a:t>mírné rozdíly teplot</a:t>
            </a:r>
          </a:p>
          <a:p>
            <a:r>
              <a:rPr lang="cs-CZ" sz="1400">
                <a:latin typeface="Calibri" pitchFamily="34" charset="0"/>
              </a:rPr>
              <a:t>-zima je v těchto oblastech </a:t>
            </a:r>
          </a:p>
          <a:p>
            <a:r>
              <a:rPr lang="cs-CZ" sz="1400">
                <a:latin typeface="Calibri" pitchFamily="34" charset="0"/>
              </a:rPr>
              <a:t>krátká, léta jsou dlouhá </a:t>
            </a:r>
          </a:p>
          <a:p>
            <a:r>
              <a:rPr lang="cs-CZ" sz="1400">
                <a:latin typeface="Calibri" pitchFamily="34" charset="0"/>
              </a:rPr>
              <a:t>velmi teplá a suchá</a:t>
            </a:r>
          </a:p>
        </p:txBody>
      </p:sp>
      <p:sp>
        <p:nvSpPr>
          <p:cNvPr id="23565" name="TextovéPole 13"/>
          <p:cNvSpPr txBox="1">
            <a:spLocks noChangeArrowheads="1"/>
          </p:cNvSpPr>
          <p:nvPr/>
        </p:nvSpPr>
        <p:spPr bwMode="auto">
          <a:xfrm>
            <a:off x="2443163" y="3889375"/>
            <a:ext cx="9302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>
                <a:latin typeface="Calibri" pitchFamily="34" charset="0"/>
              </a:rPr>
              <a:t>Cedry</a:t>
            </a:r>
          </a:p>
          <a:p>
            <a:r>
              <a:rPr lang="cs-CZ" sz="1400">
                <a:latin typeface="Calibri" pitchFamily="34" charset="0"/>
              </a:rPr>
              <a:t>Cypřiše</a:t>
            </a:r>
          </a:p>
          <a:p>
            <a:r>
              <a:rPr lang="cs-CZ" sz="1400">
                <a:latin typeface="Calibri" pitchFamily="34" charset="0"/>
              </a:rPr>
              <a:t>Levandule</a:t>
            </a:r>
          </a:p>
          <a:p>
            <a:r>
              <a:rPr lang="cs-CZ" sz="1400">
                <a:latin typeface="Calibri" pitchFamily="34" charset="0"/>
              </a:rPr>
              <a:t>citrusy</a:t>
            </a:r>
          </a:p>
        </p:txBody>
      </p:sp>
      <p:sp>
        <p:nvSpPr>
          <p:cNvPr id="23566" name="TextovéPole 14"/>
          <p:cNvSpPr txBox="1">
            <a:spLocks noChangeArrowheads="1"/>
          </p:cNvSpPr>
          <p:nvPr/>
        </p:nvSpPr>
        <p:spPr bwMode="auto">
          <a:xfrm>
            <a:off x="2390775" y="5178425"/>
            <a:ext cx="76041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>
                <a:latin typeface="Calibri" pitchFamily="34" charset="0"/>
              </a:rPr>
              <a:t>Daňci</a:t>
            </a:r>
          </a:p>
          <a:p>
            <a:r>
              <a:rPr lang="cs-CZ" sz="1400">
                <a:latin typeface="Calibri" pitchFamily="34" charset="0"/>
              </a:rPr>
              <a:t>Mufloni</a:t>
            </a:r>
          </a:p>
          <a:p>
            <a:r>
              <a:rPr lang="cs-CZ" sz="1400">
                <a:latin typeface="Calibri" pitchFamily="34" charset="0"/>
              </a:rPr>
              <a:t>Kozy</a:t>
            </a:r>
          </a:p>
          <a:p>
            <a:r>
              <a:rPr lang="cs-CZ" sz="1400">
                <a:latin typeface="Calibri" pitchFamily="34" charset="0"/>
              </a:rPr>
              <a:t>šakali</a:t>
            </a:r>
          </a:p>
        </p:txBody>
      </p:sp>
      <p:sp>
        <p:nvSpPr>
          <p:cNvPr id="23567" name="TextovéPole 15"/>
          <p:cNvSpPr txBox="1">
            <a:spLocks noChangeArrowheads="1"/>
          </p:cNvSpPr>
          <p:nvPr/>
        </p:nvSpPr>
        <p:spPr bwMode="auto">
          <a:xfrm>
            <a:off x="4467225" y="914400"/>
            <a:ext cx="2041525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>
                <a:latin typeface="Calibri" pitchFamily="34" charset="0"/>
              </a:rPr>
              <a:t>-pouze v mírném pásu se </a:t>
            </a:r>
          </a:p>
          <a:p>
            <a:r>
              <a:rPr lang="cs-CZ" sz="1400">
                <a:latin typeface="Calibri" pitchFamily="34" charset="0"/>
              </a:rPr>
              <a:t>střídají čtyři roční období</a:t>
            </a:r>
          </a:p>
          <a:p>
            <a:r>
              <a:rPr lang="cs-CZ" sz="1400">
                <a:latin typeface="Calibri" pitchFamily="34" charset="0"/>
              </a:rPr>
              <a:t>-podnebí se mění se </a:t>
            </a:r>
          </a:p>
          <a:p>
            <a:r>
              <a:rPr lang="cs-CZ" sz="1400">
                <a:latin typeface="Calibri" pitchFamily="34" charset="0"/>
              </a:rPr>
              <a:t>vzdáleností od moře:</a:t>
            </a:r>
          </a:p>
          <a:p>
            <a:r>
              <a:rPr lang="cs-CZ" sz="1400">
                <a:latin typeface="Calibri" pitchFamily="34" charset="0"/>
              </a:rPr>
              <a:t>   - vnitrozemské </a:t>
            </a:r>
          </a:p>
          <a:p>
            <a:r>
              <a:rPr lang="cs-CZ" sz="1400">
                <a:latin typeface="Calibri" pitchFamily="34" charset="0"/>
              </a:rPr>
              <a:t>- přímořské </a:t>
            </a:r>
          </a:p>
          <a:p>
            <a:r>
              <a:rPr lang="cs-CZ" sz="1400">
                <a:latin typeface="Calibri" pitchFamily="34" charset="0"/>
              </a:rPr>
              <a:t>- proměnlivé </a:t>
            </a:r>
          </a:p>
          <a:p>
            <a:r>
              <a:rPr lang="cs-CZ" sz="1400">
                <a:latin typeface="Calibri" pitchFamily="34" charset="0"/>
              </a:rPr>
              <a:t>-tři hlavní rostlinná </a:t>
            </a:r>
          </a:p>
          <a:p>
            <a:r>
              <a:rPr lang="cs-CZ" sz="1400">
                <a:latin typeface="Calibri" pitchFamily="34" charset="0"/>
              </a:rPr>
              <a:t>společenstva: </a:t>
            </a:r>
          </a:p>
          <a:p>
            <a:r>
              <a:rPr lang="cs-CZ" sz="1400">
                <a:latin typeface="Calibri" pitchFamily="34" charset="0"/>
              </a:rPr>
              <a:t>-jehličnaté lesy</a:t>
            </a:r>
          </a:p>
          <a:p>
            <a:r>
              <a:rPr lang="cs-CZ" sz="1400">
                <a:latin typeface="Calibri" pitchFamily="34" charset="0"/>
              </a:rPr>
              <a:t>-smíšené  a listnaté lesy</a:t>
            </a:r>
          </a:p>
          <a:p>
            <a:r>
              <a:rPr lang="cs-CZ" sz="1400">
                <a:latin typeface="Calibri" pitchFamily="34" charset="0"/>
              </a:rPr>
              <a:t>-stepy</a:t>
            </a:r>
          </a:p>
        </p:txBody>
      </p:sp>
      <p:sp>
        <p:nvSpPr>
          <p:cNvPr id="23568" name="TextovéPole 16"/>
          <p:cNvSpPr txBox="1">
            <a:spLocks noChangeArrowheads="1"/>
          </p:cNvSpPr>
          <p:nvPr/>
        </p:nvSpPr>
        <p:spPr bwMode="auto">
          <a:xfrm>
            <a:off x="5037138" y="3790950"/>
            <a:ext cx="8191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>
                <a:latin typeface="Calibri" pitchFamily="34" charset="0"/>
              </a:rPr>
              <a:t>Smrky</a:t>
            </a:r>
          </a:p>
          <a:p>
            <a:r>
              <a:rPr lang="cs-CZ" sz="1400">
                <a:latin typeface="Calibri" pitchFamily="34" charset="0"/>
              </a:rPr>
              <a:t>Borovice</a:t>
            </a:r>
          </a:p>
          <a:p>
            <a:r>
              <a:rPr lang="cs-CZ" sz="1400">
                <a:latin typeface="Calibri" pitchFamily="34" charset="0"/>
              </a:rPr>
              <a:t>Duby</a:t>
            </a:r>
          </a:p>
          <a:p>
            <a:r>
              <a:rPr lang="cs-CZ" sz="1400">
                <a:latin typeface="Calibri" pitchFamily="34" charset="0"/>
              </a:rPr>
              <a:t>Buky…</a:t>
            </a:r>
          </a:p>
        </p:txBody>
      </p:sp>
      <p:sp>
        <p:nvSpPr>
          <p:cNvPr id="23569" name="TextovéPole 17"/>
          <p:cNvSpPr txBox="1">
            <a:spLocks noChangeArrowheads="1"/>
          </p:cNvSpPr>
          <p:nvPr/>
        </p:nvSpPr>
        <p:spPr bwMode="auto">
          <a:xfrm>
            <a:off x="5048250" y="4941888"/>
            <a:ext cx="79533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>
                <a:latin typeface="Calibri" pitchFamily="34" charset="0"/>
              </a:rPr>
              <a:t>Srnec</a:t>
            </a:r>
          </a:p>
          <a:p>
            <a:r>
              <a:rPr lang="cs-CZ" sz="1400">
                <a:latin typeface="Calibri" pitchFamily="34" charset="0"/>
              </a:rPr>
              <a:t>Jelen</a:t>
            </a:r>
          </a:p>
          <a:p>
            <a:r>
              <a:rPr lang="cs-CZ" sz="1400">
                <a:latin typeface="Calibri" pitchFamily="34" charset="0"/>
              </a:rPr>
              <a:t>Vlk</a:t>
            </a:r>
          </a:p>
          <a:p>
            <a:r>
              <a:rPr lang="cs-CZ" sz="1400">
                <a:latin typeface="Calibri" pitchFamily="34" charset="0"/>
              </a:rPr>
              <a:t>Rys</a:t>
            </a:r>
          </a:p>
          <a:p>
            <a:r>
              <a:rPr lang="cs-CZ" sz="1400">
                <a:latin typeface="Calibri" pitchFamily="34" charset="0"/>
              </a:rPr>
              <a:t>Antilopy</a:t>
            </a:r>
          </a:p>
          <a:p>
            <a:r>
              <a:rPr lang="cs-CZ" sz="1400">
                <a:latin typeface="Calibri" pitchFamily="34" charset="0"/>
              </a:rPr>
              <a:t>bizoni</a:t>
            </a:r>
          </a:p>
        </p:txBody>
      </p:sp>
      <p:sp>
        <p:nvSpPr>
          <p:cNvPr id="23570" name="TextovéPole 18"/>
          <p:cNvSpPr txBox="1">
            <a:spLocks noChangeArrowheads="1"/>
          </p:cNvSpPr>
          <p:nvPr/>
        </p:nvSpPr>
        <p:spPr bwMode="auto">
          <a:xfrm>
            <a:off x="6508750" y="955675"/>
            <a:ext cx="231775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>
                <a:latin typeface="Calibri" pitchFamily="34" charset="0"/>
              </a:rPr>
              <a:t>-velmi krátké léto</a:t>
            </a:r>
          </a:p>
          <a:p>
            <a:r>
              <a:rPr lang="cs-CZ" sz="1400">
                <a:latin typeface="Calibri" pitchFamily="34" charset="0"/>
              </a:rPr>
              <a:t>-dlouhá polární noc</a:t>
            </a:r>
          </a:p>
          <a:p>
            <a:r>
              <a:rPr lang="cs-CZ" sz="1400">
                <a:latin typeface="Calibri" pitchFamily="34" charset="0"/>
              </a:rPr>
              <a:t>-po většinu roku</a:t>
            </a:r>
          </a:p>
          <a:p>
            <a:r>
              <a:rPr lang="cs-CZ" sz="1400">
                <a:latin typeface="Calibri" pitchFamily="34" charset="0"/>
              </a:rPr>
              <a:t> zaledněné, sníh taje</a:t>
            </a:r>
          </a:p>
          <a:p>
            <a:r>
              <a:rPr lang="cs-CZ" sz="1400">
                <a:latin typeface="Calibri" pitchFamily="34" charset="0"/>
              </a:rPr>
              <a:t> jen za krátkého </a:t>
            </a:r>
          </a:p>
          <a:p>
            <a:r>
              <a:rPr lang="cs-CZ" sz="1400">
                <a:latin typeface="Calibri" pitchFamily="34" charset="0"/>
              </a:rPr>
              <a:t>polárního léta,</a:t>
            </a:r>
          </a:p>
          <a:p>
            <a:r>
              <a:rPr lang="cs-CZ" sz="1400">
                <a:latin typeface="Calibri" pitchFamily="34" charset="0"/>
              </a:rPr>
              <a:t> kdy slunce svítí celých 24h</a:t>
            </a:r>
          </a:p>
          <a:p>
            <a:r>
              <a:rPr lang="cs-CZ" sz="1400">
                <a:latin typeface="Calibri" pitchFamily="34" charset="0"/>
              </a:rPr>
              <a:t>-polární noc trvá půl roku</a:t>
            </a:r>
          </a:p>
          <a:p>
            <a:r>
              <a:rPr lang="cs-CZ" sz="1400">
                <a:latin typeface="Calibri" pitchFamily="34" charset="0"/>
              </a:rPr>
              <a:t>-severní polární pás = Arktida</a:t>
            </a:r>
          </a:p>
          <a:p>
            <a:r>
              <a:rPr lang="cs-CZ" sz="1400">
                <a:latin typeface="Calibri" pitchFamily="34" charset="0"/>
              </a:rPr>
              <a:t>-jižní polární pás = Antarktida</a:t>
            </a:r>
          </a:p>
          <a:p>
            <a:r>
              <a:rPr lang="cs-CZ" sz="1400">
                <a:latin typeface="Calibri" pitchFamily="34" charset="0"/>
              </a:rPr>
              <a:t>-rostlinné společenstvo </a:t>
            </a:r>
          </a:p>
          <a:p>
            <a:r>
              <a:rPr lang="cs-CZ" sz="1400">
                <a:latin typeface="Calibri" pitchFamily="34" charset="0"/>
              </a:rPr>
              <a:t>Arktidy se nazývá tundra</a:t>
            </a:r>
          </a:p>
        </p:txBody>
      </p:sp>
      <p:sp>
        <p:nvSpPr>
          <p:cNvPr id="23571" name="TextovéPole 19"/>
          <p:cNvSpPr txBox="1">
            <a:spLocks noChangeArrowheads="1"/>
          </p:cNvSpPr>
          <p:nvPr/>
        </p:nvSpPr>
        <p:spPr bwMode="auto">
          <a:xfrm>
            <a:off x="6659563" y="4005263"/>
            <a:ext cx="15859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Mechy</a:t>
            </a:r>
          </a:p>
          <a:p>
            <a:r>
              <a:rPr lang="cs-CZ">
                <a:latin typeface="Calibri" pitchFamily="34" charset="0"/>
              </a:rPr>
              <a:t>Lišejníky</a:t>
            </a:r>
          </a:p>
          <a:p>
            <a:r>
              <a:rPr lang="cs-CZ">
                <a:latin typeface="Calibri" pitchFamily="34" charset="0"/>
              </a:rPr>
              <a:t>Zakrslé dřeviny</a:t>
            </a:r>
          </a:p>
        </p:txBody>
      </p:sp>
      <p:sp>
        <p:nvSpPr>
          <p:cNvPr id="23572" name="TextovéPole 20"/>
          <p:cNvSpPr txBox="1">
            <a:spLocks noChangeArrowheads="1"/>
          </p:cNvSpPr>
          <p:nvPr/>
        </p:nvSpPr>
        <p:spPr bwMode="auto">
          <a:xfrm>
            <a:off x="6659563" y="5126038"/>
            <a:ext cx="12541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>
                <a:latin typeface="Calibri" pitchFamily="34" charset="0"/>
              </a:rPr>
              <a:t>Sobi</a:t>
            </a:r>
          </a:p>
          <a:p>
            <a:r>
              <a:rPr lang="cs-CZ" sz="1400">
                <a:latin typeface="Calibri" pitchFamily="34" charset="0"/>
              </a:rPr>
              <a:t>Lední medvědi</a:t>
            </a:r>
          </a:p>
          <a:p>
            <a:r>
              <a:rPr lang="cs-CZ" sz="1400">
                <a:latin typeface="Calibri" pitchFamily="34" charset="0"/>
              </a:rPr>
              <a:t>Tučňáci</a:t>
            </a:r>
          </a:p>
          <a:p>
            <a:r>
              <a:rPr lang="cs-CZ" sz="1400">
                <a:latin typeface="Calibri" pitchFamily="34" charset="0"/>
              </a:rPr>
              <a:t>rypouši</a:t>
            </a:r>
          </a:p>
        </p:txBody>
      </p:sp>
      <p:sp>
        <p:nvSpPr>
          <p:cNvPr id="22" name="Zaoblený obdélník 21">
            <a:hlinkClick r:id="rId3" action="ppaction://hlinksldjump"/>
          </p:cNvPr>
          <p:cNvSpPr/>
          <p:nvPr/>
        </p:nvSpPr>
        <p:spPr>
          <a:xfrm>
            <a:off x="3924300" y="5178425"/>
            <a:ext cx="863600" cy="6985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zpět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415</Words>
  <Application>Microsoft Office PowerPoint</Application>
  <PresentationFormat>Předvádění na obrazovce (4:3)</PresentationFormat>
  <Paragraphs>159</Paragraphs>
  <Slides>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Calibri</vt:lpstr>
      <vt:lpstr>Arial</vt:lpstr>
      <vt:lpstr>Motiv systému Office</vt:lpstr>
      <vt:lpstr>Snímek 1</vt:lpstr>
      <vt:lpstr>Snímek 2</vt:lpstr>
      <vt:lpstr>Snímek 3</vt:lpstr>
      <vt:lpstr>Snímek 4</vt:lpstr>
      <vt:lpstr>Snímek 5</vt:lpstr>
      <vt:lpstr>Snímek 6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Vrtělková Hana</dc:creator>
  <cp:lastModifiedBy>Uzivatel</cp:lastModifiedBy>
  <cp:revision>16</cp:revision>
  <dcterms:created xsi:type="dcterms:W3CDTF">2012-02-23T19:51:24Z</dcterms:created>
  <dcterms:modified xsi:type="dcterms:W3CDTF">2021-01-09T11:41:38Z</dcterms:modified>
</cp:coreProperties>
</file>