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9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63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80DB76D-338B-4FA5-8B70-CB20FE362E6E}" type="datetimeFigureOut">
              <a:rPr lang="cs-CZ"/>
              <a:pPr/>
              <a:t>9.1.2021</a:t>
            </a:fld>
            <a:endParaRPr lang="cs-CZ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BBE68CD-0143-4FC3-BE69-DEC4B81883F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8B3D-167E-423B-98B4-AB391D816EEE}" type="datetimeFigureOut">
              <a:rPr lang="cs-CZ"/>
              <a:pPr>
                <a:defRPr/>
              </a:pPr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1A0A-5B61-4C13-BE93-293FACF48E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7D1CA-3840-486C-8A4F-16013D5F2A7F}" type="datetimeFigureOut">
              <a:rPr lang="cs-CZ"/>
              <a:pPr>
                <a:defRPr/>
              </a:pPr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BF42B-7FF7-40BC-B820-2B71CEFC4F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FF91-6A55-44F1-9878-48692366CEC9}" type="datetimeFigureOut">
              <a:rPr lang="cs-CZ"/>
              <a:pPr>
                <a:defRPr/>
              </a:pPr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69E30-562F-4502-8076-A27DB1C348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0B845-BF52-45DF-9811-27DDB93EF626}" type="datetimeFigureOut">
              <a:rPr lang="cs-CZ"/>
              <a:pPr>
                <a:defRPr/>
              </a:pPr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634C-0881-41E6-9CBC-866534BC41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72C8-99F4-4112-BE48-9BF7260E7A32}" type="datetimeFigureOut">
              <a:rPr lang="cs-CZ"/>
              <a:pPr>
                <a:defRPr/>
              </a:pPr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B012-80BF-47FC-B546-6C2CADCCF5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BD30F-569D-49E4-9B39-80FAD39320AC}" type="datetimeFigureOut">
              <a:rPr lang="cs-CZ"/>
              <a:pPr>
                <a:defRPr/>
              </a:pPr>
              <a:t>9.1.2021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15E0-9B17-4300-B091-DFB03642B1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26EB-B126-43D3-B602-6523315C1F48}" type="datetimeFigureOut">
              <a:rPr lang="cs-CZ"/>
              <a:pPr>
                <a:defRPr/>
              </a:pPr>
              <a:t>9.1.2021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F51A-872D-4DBD-97F3-82889600FD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23D48-F5C4-490D-BDA3-5386F663E741}" type="datetimeFigureOut">
              <a:rPr lang="cs-CZ"/>
              <a:pPr>
                <a:defRPr/>
              </a:pPr>
              <a:t>9.1.2021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6EFA-2D00-4D36-9C40-E0D265519A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070ED-449B-41BF-8C7C-77A60687D1D2}" type="datetimeFigureOut">
              <a:rPr lang="cs-CZ"/>
              <a:pPr>
                <a:defRPr/>
              </a:pPr>
              <a:t>9.1.2021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99CF8-089D-4371-B5D9-D9A3912C34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AA5C-0289-4CE4-82CD-EBA1E0532685}" type="datetimeFigureOut">
              <a:rPr lang="cs-CZ"/>
              <a:pPr>
                <a:defRPr/>
              </a:pPr>
              <a:t>9.1.2021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A920-33E7-4C18-9AE8-767C6032E1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482B-A101-4B51-A657-606B06515429}" type="datetimeFigureOut">
              <a:rPr lang="cs-CZ"/>
              <a:pPr>
                <a:defRPr/>
              </a:pPr>
              <a:t>9.1.2021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9DA6-BD96-4E89-B5A9-93AB782063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42CDB6-45E0-405B-A93F-24101B9FFE06}" type="datetimeFigureOut">
              <a:rPr lang="cs-CZ"/>
              <a:pPr>
                <a:defRPr/>
              </a:pPr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10166E-15CF-48BC-A287-FCD59A5A9F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LocationPolarRegion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835150" y="260350"/>
            <a:ext cx="55451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cap="small" dirty="0">
                <a:latin typeface="Comic Sans MS" pitchFamily="66" charset="0"/>
                <a:cs typeface="+mn-cs"/>
              </a:rPr>
              <a:t>Polární pás</a:t>
            </a:r>
            <a:endParaRPr lang="cs-CZ" sz="2800" b="1" cap="small" dirty="0">
              <a:latin typeface="Comic Sans MS" pitchFamily="66" charset="0"/>
              <a:cs typeface="+mn-cs"/>
            </a:endParaRPr>
          </a:p>
        </p:txBody>
      </p:sp>
      <p:sp>
        <p:nvSpPr>
          <p:cNvPr id="14338" name="TextovéPole 4"/>
          <p:cNvSpPr txBox="1">
            <a:spLocks noChangeArrowheads="1"/>
          </p:cNvSpPr>
          <p:nvPr/>
        </p:nvSpPr>
        <p:spPr bwMode="auto">
          <a:xfrm>
            <a:off x="323850" y="836613"/>
            <a:ext cx="8424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>
                <a:latin typeface="Calibri" pitchFamily="34" charset="0"/>
              </a:rPr>
              <a:t>  nejsevernější část severní polokoule, nejjižnější část jižní polokoule</a:t>
            </a:r>
          </a:p>
        </p:txBody>
      </p:sp>
      <p:sp>
        <p:nvSpPr>
          <p:cNvPr id="14339" name="TextovéPole 5"/>
          <p:cNvSpPr txBox="1">
            <a:spLocks noChangeArrowheads="1"/>
          </p:cNvSpPr>
          <p:nvPr/>
        </p:nvSpPr>
        <p:spPr bwMode="auto">
          <a:xfrm>
            <a:off x="323850" y="1268413"/>
            <a:ext cx="8424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>
                <a:latin typeface="Calibri" pitchFamily="34" charset="0"/>
              </a:rPr>
              <a:t>  podnebí velmi studené, většina krajiny pokryta celý rok sněhem</a:t>
            </a:r>
          </a:p>
        </p:txBody>
      </p:sp>
      <p:sp>
        <p:nvSpPr>
          <p:cNvPr id="14340" name="TextovéPole 6"/>
          <p:cNvSpPr txBox="1">
            <a:spLocks noChangeArrowheads="1"/>
          </p:cNvSpPr>
          <p:nvPr/>
        </p:nvSpPr>
        <p:spPr bwMode="auto">
          <a:xfrm>
            <a:off x="323850" y="1700213"/>
            <a:ext cx="8424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>
                <a:latin typeface="Calibri" pitchFamily="34" charset="0"/>
              </a:rPr>
              <a:t>  málo druhů živočichů, žijí ve velkých skupinách, mají hustou srst se silnou vrstvou</a:t>
            </a:r>
            <a:br>
              <a:rPr lang="cs-CZ" b="1">
                <a:latin typeface="Calibri" pitchFamily="34" charset="0"/>
              </a:rPr>
            </a:br>
            <a:r>
              <a:rPr lang="cs-CZ" b="1">
                <a:latin typeface="Calibri" pitchFamily="34" charset="0"/>
              </a:rPr>
              <a:t>     tuku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3850" y="2349500"/>
            <a:ext cx="84248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>
                <a:latin typeface="+mn-lt"/>
                <a:cs typeface="+mn-cs"/>
              </a:rPr>
              <a:t>  přechod mezi mírným pásem a polárním = </a:t>
            </a:r>
            <a:r>
              <a:rPr lang="cs-CZ" b="1" i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tundra </a:t>
            </a:r>
            <a:r>
              <a:rPr lang="cs-CZ" b="1" dirty="0">
                <a:latin typeface="+mn-lt"/>
                <a:cs typeface="+mn-cs"/>
              </a:rPr>
              <a:t>(v nejteplejším období sníh</a:t>
            </a:r>
            <a:br>
              <a:rPr lang="cs-CZ" b="1" dirty="0">
                <a:latin typeface="+mn-lt"/>
                <a:cs typeface="+mn-cs"/>
              </a:rPr>
            </a:br>
            <a:r>
              <a:rPr lang="cs-CZ" b="1" dirty="0">
                <a:latin typeface="+mn-lt"/>
                <a:cs typeface="+mn-cs"/>
              </a:rPr>
              <a:t>     krátce roztává, ale zem je stále promrzlá, takže žádné stromy</a:t>
            </a:r>
            <a:endParaRPr lang="cs-CZ" b="1" dirty="0">
              <a:latin typeface="+mn-lt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850" y="2997200"/>
            <a:ext cx="84248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>
                <a:latin typeface="+mn-lt"/>
                <a:cs typeface="+mn-cs"/>
              </a:rPr>
              <a:t>  v oblasti kolem pólů  </a:t>
            </a: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polární pustiny</a:t>
            </a:r>
            <a:r>
              <a:rPr lang="cs-CZ" b="1" dirty="0">
                <a:latin typeface="+mn-lt"/>
                <a:cs typeface="+mn-cs"/>
              </a:rPr>
              <a:t>, severní pól </a:t>
            </a:r>
            <a:r>
              <a:rPr lang="cs-CZ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Arktida</a:t>
            </a:r>
            <a:r>
              <a:rPr lang="cs-CZ" b="1" dirty="0">
                <a:latin typeface="+mn-lt"/>
                <a:cs typeface="+mn-cs"/>
              </a:rPr>
              <a:t>, jižní pól </a:t>
            </a:r>
            <a:r>
              <a:rPr lang="cs-CZ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Antarktida</a:t>
            </a:r>
          </a:p>
        </p:txBody>
      </p:sp>
      <p:pic>
        <p:nvPicPr>
          <p:cNvPr id="14343" name="Picture 2" descr="http://upload.wikimedia.org/wikipedia/commons/thumb/9/9c/LocationPolarRegions.png/330px-LocationPolarRegions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" y="4289425"/>
            <a:ext cx="357663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361950" y="3789363"/>
            <a:ext cx="82423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Ve kterých světadílech se polární pás rozkládá ? Troufneš-li si, urči i některé státy.</a:t>
            </a:r>
            <a:endParaRPr lang="cs-CZ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4535488" y="4581525"/>
            <a:ext cx="40687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535488" y="5084763"/>
            <a:ext cx="40687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535488" y="5589588"/>
            <a:ext cx="40687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4535488" y="6110288"/>
            <a:ext cx="40687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TextovéPole 10"/>
          <p:cNvSpPr txBox="1">
            <a:spLocks noChangeArrowheads="1"/>
          </p:cNvSpPr>
          <p:nvPr/>
        </p:nvSpPr>
        <p:spPr bwMode="auto">
          <a:xfrm>
            <a:off x="323850" y="6361113"/>
            <a:ext cx="828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Amerika, Asie, Evropa, Antarktida; Aljaška, Kanada, Grónsko, Švédsko, Norsko, Rusko</a:t>
            </a:r>
          </a:p>
        </p:txBody>
      </p:sp>
      <p:grpSp>
        <p:nvGrpSpPr>
          <p:cNvPr id="17" name="Skupina 16"/>
          <p:cNvGrpSpPr>
            <a:grpSpLocks/>
          </p:cNvGrpSpPr>
          <p:nvPr/>
        </p:nvGrpSpPr>
        <p:grpSpPr bwMode="auto">
          <a:xfrm>
            <a:off x="250825" y="6165850"/>
            <a:ext cx="8642350" cy="495300"/>
            <a:chOff x="215516" y="6271584"/>
            <a:chExt cx="8640960" cy="496144"/>
          </a:xfrm>
        </p:grpSpPr>
        <p:sp>
          <p:nvSpPr>
            <p:cNvPr id="15" name="Šestiúhelník 14"/>
            <p:cNvSpPr/>
            <p:nvPr/>
          </p:nvSpPr>
          <p:spPr>
            <a:xfrm>
              <a:off x="215516" y="6271584"/>
              <a:ext cx="8640960" cy="49614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915420" y="6362226"/>
              <a:ext cx="2880849" cy="3991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000" b="1" cap="small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mic Sans MS" pitchFamily="66" charset="0"/>
                  <a:cs typeface="+mn-cs"/>
                </a:rPr>
                <a:t>Řešení</a:t>
              </a:r>
              <a:endParaRPr lang="cs-CZ" sz="2000" b="1" cap="small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  <a:cs typeface="+mn-cs"/>
              </a:endParaRPr>
            </a:p>
          </p:txBody>
        </p:sp>
      </p:grp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288" y="476250"/>
            <a:ext cx="84248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>
                <a:latin typeface="+mn-lt"/>
                <a:cs typeface="+mn-cs"/>
              </a:rPr>
              <a:t>  rostliny : </a:t>
            </a:r>
            <a:r>
              <a:rPr lang="cs-CZ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mechy, lišejníky, zakrslé dřeviny (břízy, vrby)</a:t>
            </a:r>
          </a:p>
        </p:txBody>
      </p:sp>
      <p:pic>
        <p:nvPicPr>
          <p:cNvPr id="16386" name="Picture 2" descr="http://09au1905.files.wordpress.com/2009/11/mo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81075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dereila.ca/woods/Lichen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365625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www.libenas.cz/fotosvet/finsko/etapa4/img00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2636838"/>
            <a:ext cx="3706812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288" y="476250"/>
            <a:ext cx="84248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>
                <a:latin typeface="+mn-lt"/>
                <a:cs typeface="+mn-cs"/>
              </a:rPr>
              <a:t>  živočichové: </a:t>
            </a:r>
            <a:r>
              <a:rPr lang="cs-CZ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medvěd lední, tuleň, mrož, tučňák, liška polární, sovice sněžná</a:t>
            </a:r>
            <a:endParaRPr lang="cs-CZ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410" name="Picture 2" descr="http://news.bbcimg.co.uk/media/images/50429000/jpg/_50429048_z927144-polar_bear-sp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073275"/>
            <a:ext cx="30797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zsvlcany.szm.com/ch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8388" y="4646613"/>
            <a:ext cx="2608262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i55.tinypic.com/km1d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275" y="4568825"/>
            <a:ext cx="30988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seaworld.org/animal-info/animal-bytes/animalia/eumetazoa/coelomates/deuterostomes/chordata/craniata/aves/sphenisciformes/images/pic-emperor-penguin-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8425" y="3686175"/>
            <a:ext cx="20335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freizeitfreunde.de/system/files/images/e23726424b694f0471ed58056564bdd8/Polarfuchs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2206625"/>
            <a:ext cx="273685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upload.wikimedia.org/wikipedia/commons/thumb/f/f2/Snowy_Owl_-_Schnee-Eule.jpg/250px-Snowy_Owl_-_Schnee-Eul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08425" y="952500"/>
            <a:ext cx="186055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files.exoticka-zvirata.webnode.cz/200000652-da558db4f5/alka%20mala%20a%20alka%20uzkozoba%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2875"/>
            <a:ext cx="194468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http://www.myfirstbrain.com/thaidata/Image.asp?ID=13773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1268413"/>
            <a:ext cx="21621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nd03.jxs.cz/435/028/aa2811a458_65877017_o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149600"/>
            <a:ext cx="20891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http://cs.petclub.eu/graphics/articles/102/images/full/t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4868863"/>
            <a:ext cx="201612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http://www.kompas.estranky.cz/archiv/iobrazek/15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3141663"/>
            <a:ext cx="21621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http://farm4.static.flickr.com/3239/2305689791_fbc01e632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7900" y="4868863"/>
            <a:ext cx="22050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2411413" y="1484313"/>
            <a:ext cx="403225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2411413" y="2060575"/>
            <a:ext cx="403225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2411413" y="2636838"/>
            <a:ext cx="403225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2411413" y="3213100"/>
            <a:ext cx="403225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2411413" y="3789363"/>
            <a:ext cx="403225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2411413" y="4365625"/>
            <a:ext cx="403225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3850" y="260350"/>
            <a:ext cx="84248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cap="small" dirty="0">
                <a:latin typeface="Comic Sans MS" pitchFamily="66" charset="0"/>
                <a:cs typeface="+mn-cs"/>
              </a:rPr>
              <a:t>Přesmyčky. </a:t>
            </a:r>
            <a:r>
              <a:rPr lang="cs-CZ" sz="2000" b="1" cap="small" dirty="0">
                <a:latin typeface="Comic Sans MS" pitchFamily="66" charset="0"/>
                <a:cs typeface="+mn-cs"/>
              </a:rPr>
              <a:t>Vylušti název živočicha a spoj ho s obrázkem</a:t>
            </a:r>
            <a:endParaRPr lang="cs-CZ" sz="2000" b="1" cap="small" dirty="0">
              <a:latin typeface="Comic Sans MS" pitchFamily="66" charset="0"/>
              <a:cs typeface="+mn-cs"/>
            </a:endParaRPr>
          </a:p>
        </p:txBody>
      </p:sp>
      <p:sp>
        <p:nvSpPr>
          <p:cNvPr id="17422" name="TextovéPole 19"/>
          <p:cNvSpPr txBox="1">
            <a:spLocks noChangeArrowheads="1"/>
          </p:cNvSpPr>
          <p:nvPr/>
        </p:nvSpPr>
        <p:spPr bwMode="auto">
          <a:xfrm>
            <a:off x="2339975" y="1125538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latin typeface="Calibri" pitchFamily="34" charset="0"/>
              </a:rPr>
              <a:t>KALA</a:t>
            </a:r>
          </a:p>
        </p:txBody>
      </p:sp>
      <p:sp>
        <p:nvSpPr>
          <p:cNvPr id="17423" name="TextovéPole 20"/>
          <p:cNvSpPr txBox="1">
            <a:spLocks noChangeArrowheads="1"/>
          </p:cNvSpPr>
          <p:nvPr/>
        </p:nvSpPr>
        <p:spPr bwMode="auto">
          <a:xfrm>
            <a:off x="2339975" y="1628775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latin typeface="Calibri" pitchFamily="34" charset="0"/>
              </a:rPr>
              <a:t>ŇIOPŽM</a:t>
            </a:r>
          </a:p>
        </p:txBody>
      </p:sp>
      <p:sp>
        <p:nvSpPr>
          <p:cNvPr id="17424" name="TextovéPole 21"/>
          <p:cNvSpPr txBox="1">
            <a:spLocks noChangeArrowheads="1"/>
          </p:cNvSpPr>
          <p:nvPr/>
        </p:nvSpPr>
        <p:spPr bwMode="auto">
          <a:xfrm>
            <a:off x="2339975" y="2205038"/>
            <a:ext cx="1655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latin typeface="Calibri" pitchFamily="34" charset="0"/>
              </a:rPr>
              <a:t>BOS UBIRAK</a:t>
            </a:r>
          </a:p>
        </p:txBody>
      </p:sp>
      <p:sp>
        <p:nvSpPr>
          <p:cNvPr id="17425" name="TextovéPole 22"/>
          <p:cNvSpPr txBox="1">
            <a:spLocks noChangeArrowheads="1"/>
          </p:cNvSpPr>
          <p:nvPr/>
        </p:nvSpPr>
        <p:spPr bwMode="auto">
          <a:xfrm>
            <a:off x="2339975" y="2781300"/>
            <a:ext cx="122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latin typeface="Calibri" pitchFamily="34" charset="0"/>
              </a:rPr>
              <a:t>ÁUČCTŇI</a:t>
            </a:r>
          </a:p>
        </p:txBody>
      </p:sp>
      <p:sp>
        <p:nvSpPr>
          <p:cNvPr id="17426" name="TextovéPole 23"/>
          <p:cNvSpPr txBox="1">
            <a:spLocks noChangeArrowheads="1"/>
          </p:cNvSpPr>
          <p:nvPr/>
        </p:nvSpPr>
        <p:spPr bwMode="auto">
          <a:xfrm>
            <a:off x="2339975" y="3357563"/>
            <a:ext cx="1871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latin typeface="Calibri" pitchFamily="34" charset="0"/>
              </a:rPr>
              <a:t>OUŠPYR NÍOLS</a:t>
            </a:r>
          </a:p>
        </p:txBody>
      </p:sp>
      <p:sp>
        <p:nvSpPr>
          <p:cNvPr id="17427" name="TextovéPole 24"/>
          <p:cNvSpPr txBox="1">
            <a:spLocks noChangeArrowheads="1"/>
          </p:cNvSpPr>
          <p:nvPr/>
        </p:nvSpPr>
        <p:spPr bwMode="auto">
          <a:xfrm>
            <a:off x="2339975" y="3933825"/>
            <a:ext cx="2160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latin typeface="Calibri" pitchFamily="34" charset="0"/>
              </a:rPr>
              <a:t>IVOSEC  ÍŽNSĚN</a:t>
            </a:r>
          </a:p>
        </p:txBody>
      </p: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6875463" y="2708275"/>
            <a:ext cx="1512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Pižmoň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468313" y="4652963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Sob karibu</a:t>
            </a:r>
          </a:p>
        </p:txBody>
      </p:sp>
      <p:sp>
        <p:nvSpPr>
          <p:cNvPr id="28" name="TextovéPole 27"/>
          <p:cNvSpPr txBox="1">
            <a:spLocks noChangeArrowheads="1"/>
          </p:cNvSpPr>
          <p:nvPr/>
        </p:nvSpPr>
        <p:spPr bwMode="auto">
          <a:xfrm>
            <a:off x="539750" y="2781300"/>
            <a:ext cx="1511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Alka</a:t>
            </a:r>
          </a:p>
        </p:txBody>
      </p:sp>
      <p:sp>
        <p:nvSpPr>
          <p:cNvPr id="29" name="TextovéPole 28"/>
          <p:cNvSpPr txBox="1">
            <a:spLocks noChangeArrowheads="1"/>
          </p:cNvSpPr>
          <p:nvPr/>
        </p:nvSpPr>
        <p:spPr bwMode="auto">
          <a:xfrm>
            <a:off x="6948488" y="4581525"/>
            <a:ext cx="1511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Rypouš sloní</a:t>
            </a: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2195513" y="6308725"/>
            <a:ext cx="1512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Tučňáci</a:t>
            </a:r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>
            <a:off x="5219700" y="63087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Sovice  sněžní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cap="small" dirty="0">
                <a:latin typeface="Comic Sans MS" pitchFamily="66" charset="0"/>
                <a:cs typeface="+mn-cs"/>
              </a:rPr>
              <a:t>Která zvířata žijí v polárním pásu.</a:t>
            </a:r>
            <a:br>
              <a:rPr lang="cs-CZ" sz="2800" b="1" cap="small" dirty="0">
                <a:latin typeface="Comic Sans MS" pitchFamily="66" charset="0"/>
                <a:cs typeface="+mn-cs"/>
              </a:rPr>
            </a:br>
            <a:r>
              <a:rPr lang="cs-CZ" sz="2800" b="1" cap="small" dirty="0">
                <a:latin typeface="Comic Sans MS" pitchFamily="66" charset="0"/>
                <a:cs typeface="+mn-cs"/>
              </a:rPr>
              <a:t> </a:t>
            </a:r>
            <a:r>
              <a:rPr lang="cs-CZ" sz="2000" b="1" cap="small" dirty="0">
                <a:latin typeface="Comic Sans MS" pitchFamily="66" charset="0"/>
                <a:cs typeface="+mn-cs"/>
              </a:rPr>
              <a:t>napiš jejich jména, ostatní také pojmenuj a urči jejich domovský podnebný pás</a:t>
            </a:r>
            <a:endParaRPr lang="cs-CZ" sz="2000" b="1" cap="small" dirty="0">
              <a:latin typeface="Comic Sans MS" pitchFamily="66" charset="0"/>
              <a:cs typeface="+mn-cs"/>
            </a:endParaRPr>
          </a:p>
        </p:txBody>
      </p:sp>
      <p:pic>
        <p:nvPicPr>
          <p:cNvPr id="18434" name="Picture 4" descr="http://www.e-planeta.cz/images/1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68413"/>
            <a:ext cx="15843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http://museumimb.ru/assets/gal/80/morj_fukuda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445125"/>
            <a:ext cx="151288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http://www.travelwithachallenge.com/Images/Travel_Article_Library/Marine_Wildlife_Pictures/Babyse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933825"/>
            <a:ext cx="16573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http://upload.wikimedia.org/wikipedia/commons/thumb/4/43/07._Camel_Profile,_near_Silverton,_NSW,_07.07.2007.jpg/240px-07._Camel_Profile,_near_Silverton,_NSW,_07.07.20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2492375"/>
            <a:ext cx="10795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http://www.morcata.cz/bellis/omorcatech/pribuzenstvo/marastepni/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2636838"/>
            <a:ext cx="11509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http://www.huntingdeerblinds.com/images/free_deer_hunting_tips_big_buck1%5b1%5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463" y="4005263"/>
            <a:ext cx="12239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 descr="http://4.bp.blogspot.com/-ULSr3kMYONo/T0yD49GpU8I/AAAAAAAAAPQ/zql_7S2krmk/s1600/Elephan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5373688"/>
            <a:ext cx="15970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1547813" y="3573463"/>
            <a:ext cx="2303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solidFill>
                  <a:srgbClr val="FF0000"/>
                </a:solidFill>
                <a:latin typeface="Calibri" pitchFamily="34" charset="0"/>
              </a:rPr>
              <a:t>Velbloud, tropy-poušť</a:t>
            </a: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1908175" y="4868863"/>
            <a:ext cx="2016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solidFill>
                  <a:srgbClr val="FF0000"/>
                </a:solidFill>
                <a:latin typeface="Calibri" pitchFamily="34" charset="0"/>
              </a:rPr>
              <a:t>Tuleň, polární pás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1835150" y="6308725"/>
            <a:ext cx="2016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solidFill>
                  <a:srgbClr val="FF0000"/>
                </a:solidFill>
                <a:latin typeface="Calibri" pitchFamily="34" charset="0"/>
              </a:rPr>
              <a:t>Slon, tropy-savana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1908175" y="2060575"/>
            <a:ext cx="2447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solidFill>
                  <a:srgbClr val="FF0000"/>
                </a:solidFill>
                <a:latin typeface="Calibri" pitchFamily="34" charset="0"/>
              </a:rPr>
              <a:t>Liška polární , polární pás</a:t>
            </a:r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5867400" y="3573463"/>
            <a:ext cx="3097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solidFill>
                  <a:srgbClr val="FF0000"/>
                </a:solidFill>
                <a:latin typeface="Calibri" pitchFamily="34" charset="0"/>
              </a:rPr>
              <a:t>Zajíc pampový, mírný pás-step</a:t>
            </a: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5940425" y="4941888"/>
            <a:ext cx="2735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solidFill>
                  <a:srgbClr val="FF0000"/>
                </a:solidFill>
                <a:latin typeface="Calibri" pitchFamily="34" charset="0"/>
              </a:rPr>
              <a:t>Jelen,mírný pás-listnaté lesy</a:t>
            </a:r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6084888" y="6308725"/>
            <a:ext cx="2016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solidFill>
                  <a:srgbClr val="FF0000"/>
                </a:solidFill>
                <a:latin typeface="Calibri" pitchFamily="34" charset="0"/>
              </a:rPr>
              <a:t>Mrož, polární pás</a:t>
            </a:r>
          </a:p>
        </p:txBody>
      </p:sp>
      <p:pic>
        <p:nvPicPr>
          <p:cNvPr id="18448" name="Picture 12" descr="http://www.podsvinihorou.cz/img_getfoto.php?id=12343021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3" y="1341438"/>
            <a:ext cx="17272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6156325" y="2276475"/>
            <a:ext cx="2987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solidFill>
                  <a:srgbClr val="FF0000"/>
                </a:solidFill>
                <a:latin typeface="Calibri" pitchFamily="34" charset="0"/>
              </a:rPr>
              <a:t>Kuna,mírný pás-jehličnaté lesy</a:t>
            </a:r>
          </a:p>
        </p:txBody>
      </p:sp>
      <p:cxnSp>
        <p:nvCxnSpPr>
          <p:cNvPr id="22" name="Přímá spojovací čára 21"/>
          <p:cNvCxnSpPr/>
          <p:nvPr/>
        </p:nvCxnSpPr>
        <p:spPr>
          <a:xfrm>
            <a:off x="1979613" y="1844675"/>
            <a:ext cx="2447925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1619250" y="3429000"/>
            <a:ext cx="2808288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6300788" y="2060575"/>
            <a:ext cx="2592387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1979613" y="4724400"/>
            <a:ext cx="2447925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>
            <a:off x="6011863" y="3429000"/>
            <a:ext cx="295275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1979613" y="6308725"/>
            <a:ext cx="2447925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6084888" y="4868863"/>
            <a:ext cx="3059112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>
            <a:off x="6156325" y="6308725"/>
            <a:ext cx="2808288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850" y="188913"/>
            <a:ext cx="864076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u="sng" cap="small" dirty="0">
                <a:latin typeface="Comic Sans MS" pitchFamily="66" charset="0"/>
                <a:cs typeface="+mn-cs"/>
              </a:rPr>
              <a:t>Víte, že ?</a:t>
            </a:r>
            <a:r>
              <a:rPr lang="cs-CZ" sz="2800" b="1" cap="small" dirty="0">
                <a:latin typeface="Comic Sans MS" pitchFamily="66" charset="0"/>
                <a:cs typeface="+mn-cs"/>
              </a:rPr>
              <a:t/>
            </a:r>
            <a:br>
              <a:rPr lang="cs-CZ" sz="2800" b="1" cap="small" dirty="0">
                <a:latin typeface="Comic Sans MS" pitchFamily="66" charset="0"/>
                <a:cs typeface="+mn-cs"/>
              </a:rPr>
            </a:br>
            <a:r>
              <a:rPr lang="cs-CZ" sz="2800" b="1" cap="small" dirty="0">
                <a:latin typeface="Comic Sans MS" pitchFamily="66" charset="0"/>
                <a:cs typeface="+mn-cs"/>
              </a:rPr>
              <a:t> </a:t>
            </a:r>
            <a:r>
              <a:rPr lang="cs-CZ" sz="2000" b="1" cap="small" dirty="0">
                <a:latin typeface="Comic Sans MS" pitchFamily="66" charset="0"/>
                <a:cs typeface="+mn-cs"/>
              </a:rPr>
              <a:t>Doplň slova vybraná ze seznamu do článku o polární oblasti.</a:t>
            </a:r>
            <a:endParaRPr lang="cs-CZ" sz="2000" b="1" cap="small" dirty="0">
              <a:latin typeface="Comic Sans MS" pitchFamily="66" charset="0"/>
              <a:cs typeface="+mn-cs"/>
            </a:endParaRPr>
          </a:p>
        </p:txBody>
      </p:sp>
      <p:sp>
        <p:nvSpPr>
          <p:cNvPr id="19458" name="TextovéPole 2"/>
          <p:cNvSpPr txBox="1">
            <a:spLocks noChangeArrowheads="1"/>
          </p:cNvSpPr>
          <p:nvPr/>
        </p:nvSpPr>
        <p:spPr bwMode="auto">
          <a:xfrm>
            <a:off x="323850" y="1125538"/>
            <a:ext cx="86407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cs-CZ" sz="2000" b="1">
                <a:latin typeface="Calibri" pitchFamily="34" charset="0"/>
              </a:rPr>
              <a:t>Arktida (oblast kolem _________ pólu) a Antarktida (světadíl na _____  polokouli) jsou nejchladnější oblasti na Zemi. Kdyby led na pólech roztál, hladina moří by vystoupila o několik _______  _____  a zaplavila by New York, Londýn, Paříž.</a:t>
            </a:r>
            <a:br>
              <a:rPr lang="cs-CZ" sz="2000" b="1">
                <a:latin typeface="Calibri" pitchFamily="34" charset="0"/>
              </a:rPr>
            </a:br>
            <a:r>
              <a:rPr lang="cs-CZ" sz="2000" b="1">
                <a:latin typeface="Calibri" pitchFamily="34" charset="0"/>
              </a:rPr>
              <a:t>V polárních oblastech panuje půl roku polární noc a půl roku polární den.</a:t>
            </a:r>
            <a:br>
              <a:rPr lang="cs-CZ" sz="2000" b="1">
                <a:latin typeface="Calibri" pitchFamily="34" charset="0"/>
              </a:rPr>
            </a:br>
            <a:r>
              <a:rPr lang="cs-CZ" sz="2000" b="1">
                <a:latin typeface="Calibri" pitchFamily="34" charset="0"/>
              </a:rPr>
              <a:t>Hranice polární oblasti kolem okraje severního polárního kruhu tvoří ______. Lemují jižní okraj arktických polárních pustin a tvoří přechod k tajze. Tundra je charakteristická zmrzlou půdou, která v létě taje pouze na povrchu. Rostou zde mechy a _________ .</a:t>
            </a:r>
            <a:br>
              <a:rPr lang="cs-CZ" sz="2000" b="1">
                <a:latin typeface="Calibri" pitchFamily="34" charset="0"/>
              </a:rPr>
            </a:br>
            <a:r>
              <a:rPr lang="cs-CZ" sz="2000" b="1">
                <a:latin typeface="Calibri" pitchFamily="34" charset="0"/>
              </a:rPr>
              <a:t>Typickým zvířetem jsou sobi, kteří bývají využíváni jako ___________ zvířata. Obyvatelé tundry jsou ________  v Kanadě, Grónsku a na Aljašce, Laponci na severu Skandinávského poloostrova.</a:t>
            </a:r>
          </a:p>
        </p:txBody>
      </p:sp>
      <p:sp>
        <p:nvSpPr>
          <p:cNvPr id="4" name="Obdélník 3"/>
          <p:cNvSpPr/>
          <p:nvPr/>
        </p:nvSpPr>
        <p:spPr>
          <a:xfrm>
            <a:off x="5219700" y="6237288"/>
            <a:ext cx="11207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severního</a:t>
            </a:r>
          </a:p>
        </p:txBody>
      </p:sp>
      <p:sp>
        <p:nvSpPr>
          <p:cNvPr id="5" name="Obdélník 4"/>
          <p:cNvSpPr/>
          <p:nvPr/>
        </p:nvSpPr>
        <p:spPr>
          <a:xfrm>
            <a:off x="8101013" y="6237288"/>
            <a:ext cx="569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jižní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03350" y="6237288"/>
            <a:ext cx="15668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desítek metrů </a:t>
            </a:r>
          </a:p>
        </p:txBody>
      </p:sp>
      <p:sp>
        <p:nvSpPr>
          <p:cNvPr id="7" name="Obdélník 6"/>
          <p:cNvSpPr/>
          <p:nvPr/>
        </p:nvSpPr>
        <p:spPr>
          <a:xfrm>
            <a:off x="4140200" y="6237288"/>
            <a:ext cx="8270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tundry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3850" y="6237288"/>
            <a:ext cx="9620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lišejníky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443663" y="6237288"/>
            <a:ext cx="14001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hospodářská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987675" y="6237288"/>
            <a:ext cx="1079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Eskymáci</a:t>
            </a:r>
            <a:endParaRPr lang="cs-CZ" dirty="0">
              <a:latin typeface="+mn-lt"/>
              <a:cs typeface="+mn-cs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179388" y="6092825"/>
            <a:ext cx="8785225" cy="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850" y="188913"/>
            <a:ext cx="8640763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u="sng" cap="small" dirty="0">
                <a:latin typeface="Comic Sans MS" pitchFamily="66" charset="0"/>
                <a:cs typeface="+mn-cs"/>
              </a:rPr>
              <a:t>Podtrhni u každé otázky správnou možnost.</a:t>
            </a:r>
            <a:r>
              <a:rPr lang="cs-CZ" sz="2800" b="1" cap="small" dirty="0">
                <a:latin typeface="Comic Sans MS" pitchFamily="66" charset="0"/>
                <a:cs typeface="+mn-cs"/>
              </a:rPr>
              <a:t/>
            </a:r>
            <a:br>
              <a:rPr lang="cs-CZ" sz="2800" b="1" cap="small" dirty="0">
                <a:latin typeface="Comic Sans MS" pitchFamily="66" charset="0"/>
                <a:cs typeface="+mn-cs"/>
              </a:rPr>
            </a:br>
            <a:r>
              <a:rPr lang="cs-CZ" sz="2800" b="1" cap="small" dirty="0">
                <a:latin typeface="Comic Sans MS" pitchFamily="66" charset="0"/>
                <a:cs typeface="+mn-cs"/>
              </a:rPr>
              <a:t> </a:t>
            </a:r>
            <a:r>
              <a:rPr lang="cs-CZ" sz="2000" b="1" cap="small" dirty="0">
                <a:latin typeface="Comic Sans MS" pitchFamily="66" charset="0"/>
                <a:cs typeface="+mn-cs"/>
              </a:rPr>
              <a:t>V podtržených slovech zakroužkuj první písmeno; jen u otázky č.7 a 8 poslední písmeno. Písmena piš do tajenky</a:t>
            </a:r>
            <a:endParaRPr lang="cs-CZ" sz="2000" b="1" cap="small" dirty="0">
              <a:latin typeface="Comic Sans MS" pitchFamily="66" charset="0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700213"/>
            <a:ext cx="8964613" cy="3294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2000" dirty="0">
                <a:latin typeface="+mn-lt"/>
                <a:cs typeface="+mn-cs"/>
              </a:rPr>
              <a:t>Zvíře charakteristické pro poušť je     </a:t>
            </a:r>
            <a:r>
              <a:rPr lang="cs-CZ" sz="2400" b="1" spc="300" dirty="0">
                <a:latin typeface="+mn-lt"/>
                <a:cs typeface="+mn-cs"/>
              </a:rPr>
              <a:t>MROŽ</a:t>
            </a:r>
            <a:r>
              <a:rPr lang="cs-CZ" sz="2400" b="1" dirty="0">
                <a:latin typeface="+mn-lt"/>
                <a:cs typeface="+mn-cs"/>
              </a:rPr>
              <a:t>,   </a:t>
            </a:r>
            <a:r>
              <a:rPr lang="cs-CZ" sz="2400" b="1" spc="300" dirty="0">
                <a:latin typeface="+mn-lt"/>
                <a:cs typeface="+mn-cs"/>
              </a:rPr>
              <a:t>SLON</a:t>
            </a:r>
            <a:r>
              <a:rPr lang="cs-CZ" sz="2400" b="1" dirty="0">
                <a:latin typeface="+mn-lt"/>
                <a:cs typeface="+mn-cs"/>
              </a:rPr>
              <a:t>,  </a:t>
            </a:r>
            <a:r>
              <a:rPr lang="cs-CZ" sz="2400" b="1" spc="300" dirty="0">
                <a:latin typeface="+mn-lt"/>
                <a:cs typeface="+mn-cs"/>
              </a:rPr>
              <a:t>VELBLOUD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2000" dirty="0">
                <a:latin typeface="+mn-lt"/>
                <a:cs typeface="+mn-cs"/>
              </a:rPr>
              <a:t>V polárních pustinách žijí     </a:t>
            </a:r>
            <a:r>
              <a:rPr lang="cs-CZ" sz="2400" b="1" spc="300" dirty="0">
                <a:latin typeface="+mn-lt"/>
                <a:cs typeface="+mn-cs"/>
              </a:rPr>
              <a:t>HADI</a:t>
            </a:r>
            <a:r>
              <a:rPr lang="cs-CZ" sz="2400" b="1" dirty="0">
                <a:latin typeface="+mn-lt"/>
                <a:cs typeface="+mn-cs"/>
              </a:rPr>
              <a:t>,  </a:t>
            </a:r>
            <a:r>
              <a:rPr lang="cs-CZ" sz="2400" b="1" spc="300" dirty="0">
                <a:latin typeface="+mn-lt"/>
                <a:cs typeface="+mn-cs"/>
              </a:rPr>
              <a:t>LEDNÍ MEDVĚDI</a:t>
            </a:r>
            <a:r>
              <a:rPr lang="cs-CZ" sz="2400" b="1" dirty="0">
                <a:latin typeface="+mn-lt"/>
                <a:cs typeface="+mn-cs"/>
              </a:rPr>
              <a:t>,  </a:t>
            </a:r>
            <a:r>
              <a:rPr lang="cs-CZ" sz="2400" b="1" spc="300" dirty="0">
                <a:latin typeface="+mn-lt"/>
                <a:cs typeface="+mn-cs"/>
              </a:rPr>
              <a:t>OPICE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2000" dirty="0">
                <a:latin typeface="+mn-lt"/>
                <a:cs typeface="+mn-cs"/>
              </a:rPr>
              <a:t>Na poušti rostou    </a:t>
            </a:r>
            <a:r>
              <a:rPr lang="cs-CZ" sz="2400" b="1" spc="300" dirty="0">
                <a:latin typeface="+mn-lt"/>
                <a:cs typeface="+mn-cs"/>
              </a:rPr>
              <a:t>KAKTUSY,  JEHLIČNATÉ LESY,  LISTNATÉ LESY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2000" dirty="0">
                <a:latin typeface="+mn-lt"/>
                <a:cs typeface="+mn-cs"/>
              </a:rPr>
              <a:t>V tropických pralesích žijí     </a:t>
            </a:r>
            <a:r>
              <a:rPr lang="cs-CZ" sz="2400" b="1" spc="300" dirty="0">
                <a:latin typeface="+mn-lt"/>
                <a:cs typeface="+mn-cs"/>
              </a:rPr>
              <a:t>OVCE,  OPICE,  TUČŇÁCI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2000" dirty="0">
                <a:latin typeface="+mn-lt"/>
                <a:cs typeface="+mn-cs"/>
              </a:rPr>
              <a:t>V tropických pralesích je častý     </a:t>
            </a:r>
            <a:r>
              <a:rPr lang="cs-CZ" sz="2200" b="1" spc="300" dirty="0">
                <a:latin typeface="+mn-lt"/>
                <a:cs typeface="+mn-cs"/>
              </a:rPr>
              <a:t>SNÍH,  SUCHO,  DÉŠŤ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2000" dirty="0">
                <a:latin typeface="+mn-lt"/>
                <a:cs typeface="+mn-cs"/>
              </a:rPr>
              <a:t>V polárních pustinách kryje zemi     </a:t>
            </a:r>
            <a:r>
              <a:rPr lang="cs-CZ" sz="2200" b="1" spc="300" dirty="0">
                <a:latin typeface="+mn-lt"/>
                <a:cs typeface="+mn-cs"/>
              </a:rPr>
              <a:t>LED,  PÍSEK,  TRÁVA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2000" dirty="0">
                <a:latin typeface="+mn-lt"/>
                <a:cs typeface="+mn-cs"/>
              </a:rPr>
              <a:t>Ve stepích a savanách rostou      </a:t>
            </a:r>
            <a:r>
              <a:rPr lang="cs-CZ" sz="2200" b="1" spc="300" dirty="0">
                <a:latin typeface="+mn-lt"/>
                <a:cs typeface="+mn-cs"/>
              </a:rPr>
              <a:t>PALMY,  TRÁVA,  LESY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2000" dirty="0">
                <a:latin typeface="+mn-lt"/>
                <a:cs typeface="+mn-cs"/>
              </a:rPr>
              <a:t>Celou poušť pokrývá     </a:t>
            </a:r>
            <a:r>
              <a:rPr lang="cs-CZ" sz="2200" b="1" spc="300" dirty="0">
                <a:latin typeface="+mn-lt"/>
                <a:cs typeface="+mn-cs"/>
              </a:rPr>
              <a:t>LED,  BAŽINA,  PÍSEK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388" y="5732463"/>
            <a:ext cx="36004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Tajenka :   _   _   _   _   _   _   _   _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6300788" y="1700213"/>
            <a:ext cx="358775" cy="4111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4140200" y="2060575"/>
            <a:ext cx="360363" cy="4111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2268538" y="2492375"/>
            <a:ext cx="358775" cy="4111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4356100" y="3213100"/>
            <a:ext cx="360363" cy="4095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6011863" y="3500438"/>
            <a:ext cx="360362" cy="4111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3851275" y="3860800"/>
            <a:ext cx="360363" cy="4111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5724525" y="4221163"/>
            <a:ext cx="360363" cy="4095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724525" y="4581525"/>
            <a:ext cx="360363" cy="4095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787900" y="5732463"/>
            <a:ext cx="17287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VLKODLAK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6" name="Skupina 15"/>
          <p:cNvGrpSpPr>
            <a:grpSpLocks/>
          </p:cNvGrpSpPr>
          <p:nvPr/>
        </p:nvGrpSpPr>
        <p:grpSpPr bwMode="auto">
          <a:xfrm>
            <a:off x="4716463" y="5732463"/>
            <a:ext cx="1871662" cy="433387"/>
            <a:chOff x="4716016" y="5733256"/>
            <a:chExt cx="1872208" cy="432048"/>
          </a:xfrm>
        </p:grpSpPr>
        <p:sp>
          <p:nvSpPr>
            <p:cNvPr id="14" name="Zaoblený obdélník 13"/>
            <p:cNvSpPr/>
            <p:nvPr/>
          </p:nvSpPr>
          <p:spPr>
            <a:xfrm>
              <a:off x="4716016" y="5733256"/>
              <a:ext cx="1872208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931979" y="5733256"/>
              <a:ext cx="1511741" cy="3687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Tajenka</a:t>
              </a:r>
              <a:endParaRPr lang="cs-CZ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0825" y="188913"/>
            <a:ext cx="86423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u="sng" cap="small" dirty="0">
                <a:latin typeface="Comic Sans MS" pitchFamily="66" charset="0"/>
                <a:cs typeface="+mn-cs"/>
              </a:rPr>
              <a:t>Metodický list</a:t>
            </a:r>
            <a:endParaRPr lang="cs-CZ" sz="2000" b="1" cap="small" dirty="0">
              <a:latin typeface="Comic Sans MS" pitchFamily="66" charset="0"/>
              <a:cs typeface="+mn-cs"/>
            </a:endParaRPr>
          </a:p>
        </p:txBody>
      </p:sp>
      <p:sp>
        <p:nvSpPr>
          <p:cNvPr id="21506" name="TextovéPole 2"/>
          <p:cNvSpPr txBox="1">
            <a:spLocks noChangeArrowheads="1"/>
          </p:cNvSpPr>
          <p:nvPr/>
        </p:nvSpPr>
        <p:spPr bwMode="auto">
          <a:xfrm>
            <a:off x="250825" y="836613"/>
            <a:ext cx="86423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b="1">
                <a:latin typeface="Calibri" pitchFamily="34" charset="0"/>
              </a:rPr>
              <a:t>Digitální učební materiál je určen pro 5.ročník Přírodověda, oblast Člověk a příroda, část Polární podnebný pás. Je připraven pro společné opakování žáků na interaktivní tabuli, je třeba popisovač.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b="1">
                <a:latin typeface="Calibri" pitchFamily="34" charset="0"/>
              </a:rPr>
              <a:t>Snímek č. 2:  stručné shrnutí poznatků o polárním pásu s úkolem pro žáky. Na kliknutí myší se zobrazí řešení.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b="1">
                <a:latin typeface="Calibri" pitchFamily="34" charset="0"/>
              </a:rPr>
              <a:t>Snímek č. 3 a 4:  rostliny a živočichové polárního pásu obrazem, jednotlivé snímky se zobrazují automaticky po  2 s  v pořadí uvedeném  v nadpise.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b="1">
                <a:latin typeface="Calibri" pitchFamily="34" charset="0"/>
              </a:rPr>
              <a:t>Snímek č. 5:  žáci napíší správný  název živočicha a spojí ho s obrázkem, na kliknutí si opět mohou svůj výsledek zkontrolovat.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b="1">
                <a:latin typeface="Calibri" pitchFamily="34" charset="0"/>
              </a:rPr>
              <a:t>Snímek č. 6:  žáci napíší  názvy živočichů, které žijí v polárním páse, poté i názvy a domovinu ostatních. Kliknutím se opět projeví správné odpovědi.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b="1">
                <a:latin typeface="Calibri" pitchFamily="34" charset="0"/>
              </a:rPr>
              <a:t>Snímek č. 7:  žáci doplní  z předloženého seznamu  vhodná slova, aby  vznikl srozumitelný text (řešení tohoto úkolu je na snímku za metodickým listem).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alibri" pitchFamily="34" charset="0"/>
              </a:rPr>
              <a:t>Snímek č. 8:  žáci zakroužkují podle návodu správná písmena a vyřeší tajenku, klik myší je zde opět pro kontrolu správnosti.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Skupina 10"/>
          <p:cNvGrpSpPr>
            <a:grpSpLocks/>
          </p:cNvGrpSpPr>
          <p:nvPr/>
        </p:nvGrpSpPr>
        <p:grpSpPr bwMode="auto">
          <a:xfrm>
            <a:off x="250825" y="1484313"/>
            <a:ext cx="8569325" cy="4195762"/>
            <a:chOff x="251520" y="1484784"/>
            <a:chExt cx="8568952" cy="4196020"/>
          </a:xfrm>
        </p:grpSpPr>
        <p:sp>
          <p:nvSpPr>
            <p:cNvPr id="22531" name="Obdélník 1"/>
            <p:cNvSpPr>
              <a:spLocks noChangeArrowheads="1"/>
            </p:cNvSpPr>
            <p:nvPr/>
          </p:nvSpPr>
          <p:spPr bwMode="auto">
            <a:xfrm>
              <a:off x="251520" y="1484784"/>
              <a:ext cx="8568952" cy="4196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cs-CZ" b="1">
                  <a:latin typeface="Calibri" pitchFamily="34" charset="0"/>
                </a:rPr>
                <a:t>Arktida (oblast kolem _________ pólu) a Antarktida (světadíl na _____  polokouli) jsou nejchladnější oblasti na Zemi. Kdyby led na pólech roztál, hladina moří by vystoupila o několik _______  _____  a zaplavila by New York, Londýn, Paříž.</a:t>
              </a:r>
              <a:br>
                <a:rPr lang="cs-CZ" b="1">
                  <a:latin typeface="Calibri" pitchFamily="34" charset="0"/>
                </a:rPr>
              </a:br>
              <a:r>
                <a:rPr lang="cs-CZ" b="1">
                  <a:latin typeface="Calibri" pitchFamily="34" charset="0"/>
                </a:rPr>
                <a:t>V polárních oblastech panuje půl roku polární noc a půl roku polární den.</a:t>
              </a:r>
              <a:br>
                <a:rPr lang="cs-CZ" b="1">
                  <a:latin typeface="Calibri" pitchFamily="34" charset="0"/>
                </a:rPr>
              </a:br>
              <a:r>
                <a:rPr lang="cs-CZ" b="1">
                  <a:latin typeface="Calibri" pitchFamily="34" charset="0"/>
                </a:rPr>
                <a:t>Hranice polární oblasti kolem okraje severního polárního kruhu tvoří ______. Lemují jižní okraj arktických polárních pustin a tvoří přechod k tajze. Tundra je charakteristická zmrzlou půdou, která v létě taje pouze na povrchu. Rostou zde mechy a _________ .</a:t>
              </a:r>
              <a:br>
                <a:rPr lang="cs-CZ" b="1">
                  <a:latin typeface="Calibri" pitchFamily="34" charset="0"/>
                </a:rPr>
              </a:br>
              <a:r>
                <a:rPr lang="cs-CZ" b="1">
                  <a:latin typeface="Calibri" pitchFamily="34" charset="0"/>
                </a:rPr>
                <a:t>Typickým zvířetem jsou sobi, kteří bývají využíváni jako ___________ zvířata. Obyvatelé tundry jsou ________  v Kanadě, Grónsku a na Aljašce, Laponci na severu Skandinávského poloostrova.</a:t>
              </a:r>
            </a:p>
          </p:txBody>
        </p:sp>
        <p:sp>
          <p:nvSpPr>
            <p:cNvPr id="3" name="Obdélník 2"/>
            <p:cNvSpPr/>
            <p:nvPr/>
          </p:nvSpPr>
          <p:spPr>
            <a:xfrm>
              <a:off x="2412014" y="1556225"/>
              <a:ext cx="1120726" cy="369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severního</a:t>
              </a:r>
            </a:p>
          </p:txBody>
        </p:sp>
        <p:sp>
          <p:nvSpPr>
            <p:cNvPr id="4" name="Obdélník 3"/>
            <p:cNvSpPr/>
            <p:nvPr/>
          </p:nvSpPr>
          <p:spPr>
            <a:xfrm>
              <a:off x="6444088" y="1556225"/>
              <a:ext cx="571475" cy="369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jižní</a:t>
              </a:r>
            </a:p>
          </p:txBody>
        </p:sp>
        <p:sp>
          <p:nvSpPr>
            <p:cNvPr id="5" name="Obdélník 4"/>
            <p:cNvSpPr/>
            <p:nvPr/>
          </p:nvSpPr>
          <p:spPr>
            <a:xfrm>
              <a:off x="1115082" y="2348437"/>
              <a:ext cx="1566795" cy="3699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desítek metrů </a:t>
              </a:r>
            </a:p>
          </p:txBody>
        </p:sp>
        <p:sp>
          <p:nvSpPr>
            <p:cNvPr id="6" name="Obdélník 5"/>
            <p:cNvSpPr/>
            <p:nvPr/>
          </p:nvSpPr>
          <p:spPr>
            <a:xfrm>
              <a:off x="6804435" y="3140648"/>
              <a:ext cx="827052" cy="369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tundry</a:t>
              </a:r>
            </a:p>
          </p:txBody>
        </p:sp>
        <p:sp>
          <p:nvSpPr>
            <p:cNvPr id="7" name="Obdélník 6"/>
            <p:cNvSpPr/>
            <p:nvPr/>
          </p:nvSpPr>
          <p:spPr>
            <a:xfrm>
              <a:off x="7164782" y="4004301"/>
              <a:ext cx="961983" cy="369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lišejníky</a:t>
              </a:r>
              <a:endPara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8" name="Obdélník 7"/>
            <p:cNvSpPr/>
            <p:nvPr/>
          </p:nvSpPr>
          <p:spPr>
            <a:xfrm>
              <a:off x="5507504" y="4364686"/>
              <a:ext cx="1400114" cy="3699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hospodářská</a:t>
              </a:r>
            </a:p>
          </p:txBody>
        </p:sp>
        <p:sp>
          <p:nvSpPr>
            <p:cNvPr id="9" name="Obdélník 8"/>
            <p:cNvSpPr/>
            <p:nvPr/>
          </p:nvSpPr>
          <p:spPr>
            <a:xfrm>
              <a:off x="1475430" y="4796513"/>
              <a:ext cx="1081040" cy="3699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Eskymáci</a:t>
              </a: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323850" y="188913"/>
            <a:ext cx="864076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u="sng" cap="small" dirty="0">
                <a:latin typeface="Comic Sans MS" pitchFamily="66" charset="0"/>
                <a:cs typeface="+mn-cs"/>
              </a:rPr>
              <a:t>Víte, že ?</a:t>
            </a:r>
            <a:r>
              <a:rPr lang="cs-CZ" sz="2800" b="1" cap="small" dirty="0">
                <a:latin typeface="Comic Sans MS" pitchFamily="66" charset="0"/>
                <a:cs typeface="+mn-cs"/>
              </a:rPr>
              <a:t/>
            </a:r>
            <a:br>
              <a:rPr lang="cs-CZ" sz="2800" b="1" cap="small" dirty="0">
                <a:latin typeface="Comic Sans MS" pitchFamily="66" charset="0"/>
                <a:cs typeface="+mn-cs"/>
              </a:rPr>
            </a:br>
            <a:r>
              <a:rPr lang="cs-CZ" sz="2800" b="1" cap="small" dirty="0">
                <a:latin typeface="Comic Sans MS" pitchFamily="66" charset="0"/>
                <a:cs typeface="+mn-cs"/>
              </a:rPr>
              <a:t> </a:t>
            </a:r>
            <a:r>
              <a:rPr lang="cs-CZ" sz="2000" b="1" cap="small" dirty="0">
                <a:latin typeface="Comic Sans MS" pitchFamily="66" charset="0"/>
                <a:cs typeface="+mn-cs"/>
              </a:rPr>
              <a:t>Doplň slova vybraná ze seznamu do článku o polární oblasti.</a:t>
            </a:r>
            <a:endParaRPr lang="cs-CZ" sz="2000" b="1" cap="small" dirty="0"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673</Words>
  <Application>Microsoft Office PowerPoint</Application>
  <PresentationFormat>Předvádění na obrazovce (4:3)</PresentationFormat>
  <Paragraphs>71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Calibri</vt:lpstr>
      <vt:lpstr>Arial</vt:lpstr>
      <vt:lpstr>Comic Sans MS</vt:lpstr>
      <vt:lpstr>Wingdings</vt:lpstr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Základní škola a mateřská škola Aš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Martínek Jiří</dc:creator>
  <cp:lastModifiedBy>Uzivatel</cp:lastModifiedBy>
  <cp:revision>42</cp:revision>
  <dcterms:created xsi:type="dcterms:W3CDTF">2012-04-03T18:11:53Z</dcterms:created>
  <dcterms:modified xsi:type="dcterms:W3CDTF">2021-01-09T11:38:48Z</dcterms:modified>
</cp:coreProperties>
</file>